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395" r:id="rId3"/>
    <p:sldId id="257" r:id="rId4"/>
    <p:sldId id="298" r:id="rId5"/>
    <p:sldId id="295" r:id="rId6"/>
    <p:sldId id="345" r:id="rId7"/>
    <p:sldId id="346" r:id="rId8"/>
    <p:sldId id="273" r:id="rId9"/>
    <p:sldId id="288" r:id="rId10"/>
    <p:sldId id="291" r:id="rId11"/>
    <p:sldId id="397" r:id="rId12"/>
    <p:sldId id="404" r:id="rId13"/>
    <p:sldId id="405" r:id="rId14"/>
    <p:sldId id="408" r:id="rId15"/>
    <p:sldId id="409" r:id="rId16"/>
    <p:sldId id="410" r:id="rId17"/>
    <p:sldId id="411" r:id="rId18"/>
    <p:sldId id="414" r:id="rId19"/>
    <p:sldId id="415" r:id="rId20"/>
    <p:sldId id="418" r:id="rId21"/>
    <p:sldId id="419" r:id="rId22"/>
    <p:sldId id="422" r:id="rId23"/>
    <p:sldId id="424" r:id="rId24"/>
    <p:sldId id="425" r:id="rId25"/>
    <p:sldId id="429" r:id="rId26"/>
    <p:sldId id="428" r:id="rId27"/>
    <p:sldId id="426" r:id="rId2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69" autoAdjust="0"/>
  </p:normalViewPr>
  <p:slideViewPr>
    <p:cSldViewPr>
      <p:cViewPr varScale="1">
        <p:scale>
          <a:sx n="87" d="100"/>
          <a:sy n="87" d="100"/>
        </p:scale>
        <p:origin x="-1482" y="-78"/>
      </p:cViewPr>
      <p:guideLst>
        <p:guide orient="horz" pos="2160"/>
        <p:guide pos="2880"/>
      </p:guideLst>
    </p:cSldViewPr>
  </p:slideViewPr>
  <p:outlineViewPr>
    <p:cViewPr>
      <p:scale>
        <a:sx n="33" d="100"/>
        <a:sy n="33" d="100"/>
      </p:scale>
      <p:origin x="0" y="2520"/>
    </p:cViewPr>
  </p:outlineViewPr>
  <p:notesTextViewPr>
    <p:cViewPr>
      <p:scale>
        <a:sx n="1" d="1"/>
        <a:sy n="1" d="1"/>
      </p:scale>
      <p:origin x="0" y="0"/>
    </p:cViewPr>
  </p:notesTextViewPr>
  <p:notesViewPr>
    <p:cSldViewPr>
      <p:cViewPr varScale="1">
        <p:scale>
          <a:sx n="56" d="100"/>
          <a:sy n="56" d="100"/>
        </p:scale>
        <p:origin x="-28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6C3E85E-6237-4933-92AC-5BCCE2F3F3E2}" type="datetimeFigureOut">
              <a:rPr lang="fr-FR" smtClean="0"/>
              <a:t>07/10/2020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F4EA212-47D1-46F1-A997-E7B3E2DB5137}" type="slidenum">
              <a:rPr lang="fr-FR" smtClean="0"/>
              <a:t>‹N°›</a:t>
            </a:fld>
            <a:endParaRPr lang="fr-FR"/>
          </a:p>
        </p:txBody>
      </p:sp>
    </p:spTree>
    <p:extLst>
      <p:ext uri="{BB962C8B-B14F-4D97-AF65-F5344CB8AC3E}">
        <p14:creationId xmlns:p14="http://schemas.microsoft.com/office/powerpoint/2010/main" val="123003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52BE5DF-DB87-46D5-9F6E-F8034671DEA6}" type="datetimeFigureOut">
              <a:rPr lang="fr-FR" smtClean="0"/>
              <a:t>07/10/2020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02751C-7D3D-4997-B2F3-04D8817830CF}" type="slidenum">
              <a:rPr lang="fr-FR" smtClean="0"/>
              <a:t>‹N°›</a:t>
            </a:fld>
            <a:endParaRPr lang="fr-FR"/>
          </a:p>
        </p:txBody>
      </p:sp>
    </p:spTree>
    <p:extLst>
      <p:ext uri="{BB962C8B-B14F-4D97-AF65-F5344CB8AC3E}">
        <p14:creationId xmlns:p14="http://schemas.microsoft.com/office/powerpoint/2010/main" val="1994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70C8F359-F061-41C4-ADC3-063FCC890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anose="020B0604030504040204" pitchFamily="34" charset="0"/>
              </a:defRPr>
            </a:lvl1pPr>
            <a:lvl2pPr marL="754063" indent="-288925">
              <a:spcBef>
                <a:spcPct val="30000"/>
              </a:spcBef>
              <a:buChar char="•"/>
              <a:defRPr sz="1200">
                <a:solidFill>
                  <a:srgbClr val="0C2678"/>
                </a:solidFill>
                <a:latin typeface="Verdana" panose="020B0604030504040204" pitchFamily="34" charset="0"/>
              </a:defRPr>
            </a:lvl2pPr>
            <a:lvl3pPr marL="1162050" indent="-230188">
              <a:spcBef>
                <a:spcPct val="30000"/>
              </a:spcBef>
              <a:buChar char="•"/>
              <a:defRPr sz="1200">
                <a:solidFill>
                  <a:srgbClr val="0C2678"/>
                </a:solidFill>
                <a:latin typeface="Verdana" panose="020B0604030504040204" pitchFamily="34" charset="0"/>
              </a:defRPr>
            </a:lvl3pPr>
            <a:lvl4pPr marL="1627188" indent="-230188">
              <a:spcBef>
                <a:spcPct val="30000"/>
              </a:spcBef>
              <a:buChar char="•"/>
              <a:defRPr sz="1200">
                <a:solidFill>
                  <a:srgbClr val="0C2678"/>
                </a:solidFill>
                <a:latin typeface="Verdana" panose="020B0604030504040204" pitchFamily="34" charset="0"/>
              </a:defRPr>
            </a:lvl4pPr>
            <a:lvl5pPr marL="2092325" indent="-230188">
              <a:spcBef>
                <a:spcPct val="30000"/>
              </a:spcBef>
              <a:buChar char="•"/>
              <a:defRPr sz="1200">
                <a:solidFill>
                  <a:srgbClr val="0C2678"/>
                </a:solidFill>
                <a:latin typeface="Verdana" panose="020B0604030504040204" pitchFamily="34" charset="0"/>
              </a:defRPr>
            </a:lvl5pPr>
            <a:lvl6pPr marL="2549525" indent="-230188" eaLnBrk="0" fontAlgn="base" hangingPunct="0">
              <a:spcBef>
                <a:spcPct val="30000"/>
              </a:spcBef>
              <a:spcAft>
                <a:spcPct val="0"/>
              </a:spcAft>
              <a:buChar char="•"/>
              <a:defRPr sz="1200">
                <a:solidFill>
                  <a:srgbClr val="0C2678"/>
                </a:solidFill>
                <a:latin typeface="Verdana" panose="020B0604030504040204" pitchFamily="34" charset="0"/>
              </a:defRPr>
            </a:lvl6pPr>
            <a:lvl7pPr marL="3006725" indent="-230188" eaLnBrk="0" fontAlgn="base" hangingPunct="0">
              <a:spcBef>
                <a:spcPct val="30000"/>
              </a:spcBef>
              <a:spcAft>
                <a:spcPct val="0"/>
              </a:spcAft>
              <a:buChar char="•"/>
              <a:defRPr sz="1200">
                <a:solidFill>
                  <a:srgbClr val="0C2678"/>
                </a:solidFill>
                <a:latin typeface="Verdana" panose="020B0604030504040204" pitchFamily="34" charset="0"/>
              </a:defRPr>
            </a:lvl7pPr>
            <a:lvl8pPr marL="3463925" indent="-230188" eaLnBrk="0" fontAlgn="base" hangingPunct="0">
              <a:spcBef>
                <a:spcPct val="30000"/>
              </a:spcBef>
              <a:spcAft>
                <a:spcPct val="0"/>
              </a:spcAft>
              <a:buChar char="•"/>
              <a:defRPr sz="1200">
                <a:solidFill>
                  <a:srgbClr val="0C2678"/>
                </a:solidFill>
                <a:latin typeface="Verdana" panose="020B0604030504040204" pitchFamily="34" charset="0"/>
              </a:defRPr>
            </a:lvl8pPr>
            <a:lvl9pPr marL="3921125" indent="-230188" eaLnBrk="0" fontAlgn="base" hangingPunct="0">
              <a:spcBef>
                <a:spcPct val="30000"/>
              </a:spcBef>
              <a:spcAft>
                <a:spcPct val="0"/>
              </a:spcAft>
              <a:buChar char="•"/>
              <a:defRPr sz="1200">
                <a:solidFill>
                  <a:srgbClr val="0C2678"/>
                </a:solidFill>
                <a:latin typeface="Verdana" panose="020B0604030504040204" pitchFamily="34" charset="0"/>
              </a:defRPr>
            </a:lvl9pPr>
          </a:lstStyle>
          <a:p>
            <a:pPr>
              <a:spcBef>
                <a:spcPct val="0"/>
              </a:spcBef>
              <a:buFontTx/>
              <a:buNone/>
            </a:pPr>
            <a:fld id="{EBD8E4AE-43DE-44DE-B306-6ABA9CBBD4B2}" type="slidenum">
              <a:rPr lang="en-GB" altLang="fr-FR" smtClean="0">
                <a:solidFill>
                  <a:srgbClr val="FFFFFF"/>
                </a:solidFill>
              </a:rPr>
              <a:pPr>
                <a:spcBef>
                  <a:spcPct val="0"/>
                </a:spcBef>
                <a:buFontTx/>
                <a:buNone/>
              </a:pPr>
              <a:t>4</a:t>
            </a:fld>
            <a:endParaRPr lang="en-GB" altLang="fr-FR">
              <a:solidFill>
                <a:srgbClr val="FFFFFF"/>
              </a:solidFill>
            </a:endParaRPr>
          </a:p>
        </p:txBody>
      </p:sp>
      <p:sp>
        <p:nvSpPr>
          <p:cNvPr id="23555" name="Rectangle 2">
            <a:extLst>
              <a:ext uri="{FF2B5EF4-FFF2-40B4-BE49-F238E27FC236}">
                <a16:creationId xmlns:a16="http://schemas.microsoft.com/office/drawing/2014/main" xmlns="" id="{A056378A-8893-41D0-B769-B46EB980418E}"/>
              </a:ext>
            </a:extLst>
          </p:cNvPr>
          <p:cNvSpPr>
            <a:spLocks noGrp="1" noChangeArrowheads="1"/>
          </p:cNvSpPr>
          <p:nvPr>
            <p:ph type="body" idx="1"/>
          </p:nvPr>
        </p:nvSpPr>
        <p:spPr>
          <a:xfrm>
            <a:off x="898490" y="5130487"/>
            <a:ext cx="4948770" cy="45410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2" tIns="45110" rIns="91832" bIns="45110"/>
          <a:lstStyle/>
          <a:p>
            <a:pPr eaLnBrk="1" hangingPunct="1"/>
            <a:r>
              <a:rPr lang="fr-FR" altLang="fr-FR"/>
              <a:t>Dont dotations aux amortissements</a:t>
            </a:r>
          </a:p>
        </p:txBody>
      </p:sp>
      <p:sp>
        <p:nvSpPr>
          <p:cNvPr id="23556" name="Rectangle 3">
            <a:extLst>
              <a:ext uri="{FF2B5EF4-FFF2-40B4-BE49-F238E27FC236}">
                <a16:creationId xmlns:a16="http://schemas.microsoft.com/office/drawing/2014/main" xmlns="" id="{A97291AE-287E-48A3-9650-9FE2D0FD8BC1}"/>
              </a:ext>
            </a:extLst>
          </p:cNvPr>
          <p:cNvSpPr>
            <a:spLocks noGrp="1" noRot="1" noChangeAspect="1" noChangeArrowheads="1" noTextEdit="1"/>
          </p:cNvSpPr>
          <p:nvPr>
            <p:ph type="sldImg"/>
          </p:nvPr>
        </p:nvSpPr>
        <p:spPr>
          <a:xfrm>
            <a:off x="852488" y="941388"/>
            <a:ext cx="5040312" cy="3781425"/>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4863" indent="-227013">
              <a:spcBef>
                <a:spcPct val="30000"/>
              </a:spcBef>
              <a:buChar char="•"/>
              <a:defRPr sz="1200">
                <a:solidFill>
                  <a:srgbClr val="0C2678"/>
                </a:solidFill>
                <a:latin typeface="Verdana" pitchFamily="34" charset="0"/>
              </a:defRPr>
            </a:lvl5pPr>
            <a:lvl6pPr marL="2532063" indent="-227013" eaLnBrk="0" fontAlgn="base" hangingPunct="0">
              <a:spcBef>
                <a:spcPct val="30000"/>
              </a:spcBef>
              <a:spcAft>
                <a:spcPct val="0"/>
              </a:spcAft>
              <a:buChar char="•"/>
              <a:defRPr sz="1200">
                <a:solidFill>
                  <a:srgbClr val="0C2678"/>
                </a:solidFill>
                <a:latin typeface="Verdana" pitchFamily="34" charset="0"/>
              </a:defRPr>
            </a:lvl6pPr>
            <a:lvl7pPr marL="2989263" indent="-227013" eaLnBrk="0" fontAlgn="base" hangingPunct="0">
              <a:spcBef>
                <a:spcPct val="30000"/>
              </a:spcBef>
              <a:spcAft>
                <a:spcPct val="0"/>
              </a:spcAft>
              <a:buChar char="•"/>
              <a:defRPr sz="1200">
                <a:solidFill>
                  <a:srgbClr val="0C2678"/>
                </a:solidFill>
                <a:latin typeface="Verdana" pitchFamily="34" charset="0"/>
              </a:defRPr>
            </a:lvl7pPr>
            <a:lvl8pPr marL="3446463" indent="-227013" eaLnBrk="0" fontAlgn="base" hangingPunct="0">
              <a:spcBef>
                <a:spcPct val="30000"/>
              </a:spcBef>
              <a:spcAft>
                <a:spcPct val="0"/>
              </a:spcAft>
              <a:buChar char="•"/>
              <a:defRPr sz="1200">
                <a:solidFill>
                  <a:srgbClr val="0C2678"/>
                </a:solidFill>
                <a:latin typeface="Verdana" pitchFamily="34" charset="0"/>
              </a:defRPr>
            </a:lvl8pPr>
            <a:lvl9pPr marL="3903663"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39851567-06A7-496F-BD6D-F8E7DDB6C258}" type="slidenum">
              <a:rPr lang="en-GB" altLang="fr-FR">
                <a:solidFill>
                  <a:srgbClr val="FFFFFF"/>
                </a:solidFill>
              </a:rPr>
              <a:pPr>
                <a:spcBef>
                  <a:spcPct val="0"/>
                </a:spcBef>
                <a:buFontTx/>
                <a:buNone/>
              </a:pPr>
              <a:t>15</a:t>
            </a:fld>
            <a:endParaRPr lang="en-GB" altLang="fr-FR">
              <a:solidFill>
                <a:srgbClr val="FFFFFF"/>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3275" indent="-227013">
              <a:spcBef>
                <a:spcPct val="30000"/>
              </a:spcBef>
              <a:buChar char="•"/>
              <a:defRPr sz="1200">
                <a:solidFill>
                  <a:srgbClr val="0C2678"/>
                </a:solidFill>
                <a:latin typeface="Verdana" pitchFamily="34" charset="0"/>
              </a:defRPr>
            </a:lvl5pPr>
            <a:lvl6pPr marL="2530475" indent="-227013" eaLnBrk="0" fontAlgn="base" hangingPunct="0">
              <a:spcBef>
                <a:spcPct val="30000"/>
              </a:spcBef>
              <a:spcAft>
                <a:spcPct val="0"/>
              </a:spcAft>
              <a:buChar char="•"/>
              <a:defRPr sz="1200">
                <a:solidFill>
                  <a:srgbClr val="0C2678"/>
                </a:solidFill>
                <a:latin typeface="Verdana" pitchFamily="34" charset="0"/>
              </a:defRPr>
            </a:lvl6pPr>
            <a:lvl7pPr marL="2987675" indent="-227013" eaLnBrk="0" fontAlgn="base" hangingPunct="0">
              <a:spcBef>
                <a:spcPct val="30000"/>
              </a:spcBef>
              <a:spcAft>
                <a:spcPct val="0"/>
              </a:spcAft>
              <a:buChar char="•"/>
              <a:defRPr sz="1200">
                <a:solidFill>
                  <a:srgbClr val="0C2678"/>
                </a:solidFill>
                <a:latin typeface="Verdana" pitchFamily="34" charset="0"/>
              </a:defRPr>
            </a:lvl7pPr>
            <a:lvl8pPr marL="3444875" indent="-227013" eaLnBrk="0" fontAlgn="base" hangingPunct="0">
              <a:spcBef>
                <a:spcPct val="30000"/>
              </a:spcBef>
              <a:spcAft>
                <a:spcPct val="0"/>
              </a:spcAft>
              <a:buChar char="•"/>
              <a:defRPr sz="1200">
                <a:solidFill>
                  <a:srgbClr val="0C2678"/>
                </a:solidFill>
                <a:latin typeface="Verdana" pitchFamily="34" charset="0"/>
              </a:defRPr>
            </a:lvl8pPr>
            <a:lvl9pPr marL="3902075"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2A0CCB9A-F0DB-431E-AD39-137D0C1FA943}" type="slidenum">
              <a:rPr lang="en-GB" altLang="fr-FR">
                <a:solidFill>
                  <a:srgbClr val="FFFFFF"/>
                </a:solidFill>
              </a:rPr>
              <a:pPr>
                <a:spcBef>
                  <a:spcPct val="0"/>
                </a:spcBef>
                <a:buFontTx/>
                <a:buNone/>
              </a:pPr>
              <a:t>16</a:t>
            </a:fld>
            <a:endParaRPr lang="en-GB" altLang="fr-FR">
              <a:solidFill>
                <a:srgbClr val="FFFFFF"/>
              </a:solidFill>
            </a:endParaRPr>
          </a:p>
        </p:txBody>
      </p:sp>
      <p:sp>
        <p:nvSpPr>
          <p:cNvPr id="21507" name="Rectangle 2"/>
          <p:cNvSpPr>
            <a:spLocks noGrp="1" noChangeArrowheads="1"/>
          </p:cNvSpPr>
          <p:nvPr>
            <p:ph type="body" idx="1"/>
          </p:nvPr>
        </p:nvSpPr>
        <p:spPr>
          <a:xfrm>
            <a:off x="905926" y="4719715"/>
            <a:ext cx="4985824" cy="4178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33" tIns="44718" rIns="91033" bIns="44718"/>
          <a:lstStyle/>
          <a:p>
            <a:pPr eaLnBrk="1" hangingPunct="1"/>
            <a:r>
              <a:rPr lang="fr-FR" altLang="fr-FR" sz="900" smtClean="0"/>
              <a:t> </a:t>
            </a:r>
          </a:p>
        </p:txBody>
      </p:sp>
      <p:sp>
        <p:nvSpPr>
          <p:cNvPr id="21508" name="Rectangle 3"/>
          <p:cNvSpPr>
            <a:spLocks noGrp="1" noRot="1" noChangeAspect="1" noChangeArrowheads="1" noTextEdit="1"/>
          </p:cNvSpPr>
          <p:nvPr>
            <p:ph type="sldImg"/>
          </p:nvPr>
        </p:nvSpPr>
        <p:spPr>
          <a:xfrm>
            <a:off x="1079500" y="865188"/>
            <a:ext cx="4638675" cy="3478212"/>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3275" indent="-227013">
              <a:spcBef>
                <a:spcPct val="30000"/>
              </a:spcBef>
              <a:buChar char="•"/>
              <a:defRPr sz="1200">
                <a:solidFill>
                  <a:srgbClr val="0C2678"/>
                </a:solidFill>
                <a:latin typeface="Verdana" pitchFamily="34" charset="0"/>
              </a:defRPr>
            </a:lvl5pPr>
            <a:lvl6pPr marL="2530475" indent="-227013" eaLnBrk="0" fontAlgn="base" hangingPunct="0">
              <a:spcBef>
                <a:spcPct val="30000"/>
              </a:spcBef>
              <a:spcAft>
                <a:spcPct val="0"/>
              </a:spcAft>
              <a:buChar char="•"/>
              <a:defRPr sz="1200">
                <a:solidFill>
                  <a:srgbClr val="0C2678"/>
                </a:solidFill>
                <a:latin typeface="Verdana" pitchFamily="34" charset="0"/>
              </a:defRPr>
            </a:lvl6pPr>
            <a:lvl7pPr marL="2987675" indent="-227013" eaLnBrk="0" fontAlgn="base" hangingPunct="0">
              <a:spcBef>
                <a:spcPct val="30000"/>
              </a:spcBef>
              <a:spcAft>
                <a:spcPct val="0"/>
              </a:spcAft>
              <a:buChar char="•"/>
              <a:defRPr sz="1200">
                <a:solidFill>
                  <a:srgbClr val="0C2678"/>
                </a:solidFill>
                <a:latin typeface="Verdana" pitchFamily="34" charset="0"/>
              </a:defRPr>
            </a:lvl7pPr>
            <a:lvl8pPr marL="3444875" indent="-227013" eaLnBrk="0" fontAlgn="base" hangingPunct="0">
              <a:spcBef>
                <a:spcPct val="30000"/>
              </a:spcBef>
              <a:spcAft>
                <a:spcPct val="0"/>
              </a:spcAft>
              <a:buChar char="•"/>
              <a:defRPr sz="1200">
                <a:solidFill>
                  <a:srgbClr val="0C2678"/>
                </a:solidFill>
                <a:latin typeface="Verdana" pitchFamily="34" charset="0"/>
              </a:defRPr>
            </a:lvl8pPr>
            <a:lvl9pPr marL="3902075"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5F1C2BAB-EF9A-42E6-892D-5FEEA861BBE9}" type="slidenum">
              <a:rPr lang="en-GB" altLang="fr-FR">
                <a:solidFill>
                  <a:srgbClr val="FFFFFF"/>
                </a:solidFill>
              </a:rPr>
              <a:pPr>
                <a:spcBef>
                  <a:spcPct val="0"/>
                </a:spcBef>
                <a:buFontTx/>
                <a:buNone/>
              </a:pPr>
              <a:t>17</a:t>
            </a:fld>
            <a:endParaRPr lang="en-GB" altLang="fr-FR">
              <a:solidFill>
                <a:srgbClr val="FFFFFF"/>
              </a:solidFill>
            </a:endParaRPr>
          </a:p>
        </p:txBody>
      </p:sp>
      <p:sp>
        <p:nvSpPr>
          <p:cNvPr id="23555" name="Rectangle 2"/>
          <p:cNvSpPr>
            <a:spLocks noGrp="1" noChangeArrowheads="1"/>
          </p:cNvSpPr>
          <p:nvPr>
            <p:ph type="body" idx="1"/>
          </p:nvPr>
        </p:nvSpPr>
        <p:spPr>
          <a:xfrm>
            <a:off x="905926" y="4719715"/>
            <a:ext cx="4985824" cy="4178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33" tIns="44718" rIns="91033" bIns="44718"/>
          <a:lstStyle/>
          <a:p>
            <a:pPr eaLnBrk="1" hangingPunct="1"/>
            <a:r>
              <a:rPr lang="fr-FR" altLang="fr-FR" smtClean="0"/>
              <a:t>Dont dotations aux amortissements</a:t>
            </a:r>
          </a:p>
        </p:txBody>
      </p:sp>
      <p:sp>
        <p:nvSpPr>
          <p:cNvPr id="23556" name="Rectangle 3"/>
          <p:cNvSpPr>
            <a:spLocks noGrp="1" noRot="1" noChangeAspect="1" noChangeArrowheads="1" noTextEdit="1"/>
          </p:cNvSpPr>
          <p:nvPr>
            <p:ph type="sldImg"/>
          </p:nvPr>
        </p:nvSpPr>
        <p:spPr>
          <a:xfrm>
            <a:off x="1079500" y="865188"/>
            <a:ext cx="4638675" cy="3478212"/>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3275" indent="-227013">
              <a:spcBef>
                <a:spcPct val="30000"/>
              </a:spcBef>
              <a:buChar char="•"/>
              <a:defRPr sz="1200">
                <a:solidFill>
                  <a:srgbClr val="0C2678"/>
                </a:solidFill>
                <a:latin typeface="Verdana" pitchFamily="34" charset="0"/>
              </a:defRPr>
            </a:lvl5pPr>
            <a:lvl6pPr marL="2530475" indent="-227013" eaLnBrk="0" fontAlgn="base" hangingPunct="0">
              <a:spcBef>
                <a:spcPct val="30000"/>
              </a:spcBef>
              <a:spcAft>
                <a:spcPct val="0"/>
              </a:spcAft>
              <a:buChar char="•"/>
              <a:defRPr sz="1200">
                <a:solidFill>
                  <a:srgbClr val="0C2678"/>
                </a:solidFill>
                <a:latin typeface="Verdana" pitchFamily="34" charset="0"/>
              </a:defRPr>
            </a:lvl6pPr>
            <a:lvl7pPr marL="2987675" indent="-227013" eaLnBrk="0" fontAlgn="base" hangingPunct="0">
              <a:spcBef>
                <a:spcPct val="30000"/>
              </a:spcBef>
              <a:spcAft>
                <a:spcPct val="0"/>
              </a:spcAft>
              <a:buChar char="•"/>
              <a:defRPr sz="1200">
                <a:solidFill>
                  <a:srgbClr val="0C2678"/>
                </a:solidFill>
                <a:latin typeface="Verdana" pitchFamily="34" charset="0"/>
              </a:defRPr>
            </a:lvl7pPr>
            <a:lvl8pPr marL="3444875" indent="-227013" eaLnBrk="0" fontAlgn="base" hangingPunct="0">
              <a:spcBef>
                <a:spcPct val="30000"/>
              </a:spcBef>
              <a:spcAft>
                <a:spcPct val="0"/>
              </a:spcAft>
              <a:buChar char="•"/>
              <a:defRPr sz="1200">
                <a:solidFill>
                  <a:srgbClr val="0C2678"/>
                </a:solidFill>
                <a:latin typeface="Verdana" pitchFamily="34" charset="0"/>
              </a:defRPr>
            </a:lvl8pPr>
            <a:lvl9pPr marL="3902075"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94DF5550-5500-44D8-915D-EE566D371A20}" type="slidenum">
              <a:rPr lang="en-GB" altLang="fr-FR">
                <a:solidFill>
                  <a:srgbClr val="FFFFFF"/>
                </a:solidFill>
              </a:rPr>
              <a:pPr>
                <a:spcBef>
                  <a:spcPct val="0"/>
                </a:spcBef>
                <a:buFontTx/>
                <a:buNone/>
              </a:pPr>
              <a:t>18</a:t>
            </a:fld>
            <a:endParaRPr lang="en-GB" altLang="fr-FR">
              <a:solidFill>
                <a:srgbClr val="FFFFFF"/>
              </a:solidFill>
            </a:endParaRPr>
          </a:p>
        </p:txBody>
      </p:sp>
      <p:sp>
        <p:nvSpPr>
          <p:cNvPr id="25603" name="Rectangle 2"/>
          <p:cNvSpPr>
            <a:spLocks noGrp="1" noChangeArrowheads="1"/>
          </p:cNvSpPr>
          <p:nvPr>
            <p:ph type="body" idx="1"/>
          </p:nvPr>
        </p:nvSpPr>
        <p:spPr>
          <a:xfrm>
            <a:off x="905926" y="4719715"/>
            <a:ext cx="4985824" cy="4178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33" tIns="44718" rIns="91033" bIns="44718"/>
          <a:lstStyle/>
          <a:p>
            <a:pPr eaLnBrk="1" hangingPunct="1"/>
            <a:r>
              <a:rPr lang="fr-FR" altLang="fr-FR" sz="900" smtClean="0"/>
              <a:t> </a:t>
            </a:r>
          </a:p>
        </p:txBody>
      </p:sp>
      <p:sp>
        <p:nvSpPr>
          <p:cNvPr id="25604" name="Rectangle 3"/>
          <p:cNvSpPr>
            <a:spLocks noGrp="1" noRot="1" noChangeAspect="1" noChangeArrowheads="1" noTextEdit="1"/>
          </p:cNvSpPr>
          <p:nvPr>
            <p:ph type="sldImg"/>
          </p:nvPr>
        </p:nvSpPr>
        <p:spPr>
          <a:xfrm>
            <a:off x="1079500" y="865188"/>
            <a:ext cx="4638675" cy="3478212"/>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4863" indent="-227013">
              <a:spcBef>
                <a:spcPct val="30000"/>
              </a:spcBef>
              <a:buChar char="•"/>
              <a:defRPr sz="1200">
                <a:solidFill>
                  <a:srgbClr val="0C2678"/>
                </a:solidFill>
                <a:latin typeface="Verdana" pitchFamily="34" charset="0"/>
              </a:defRPr>
            </a:lvl5pPr>
            <a:lvl6pPr marL="2532063" indent="-227013" eaLnBrk="0" fontAlgn="base" hangingPunct="0">
              <a:spcBef>
                <a:spcPct val="30000"/>
              </a:spcBef>
              <a:spcAft>
                <a:spcPct val="0"/>
              </a:spcAft>
              <a:buChar char="•"/>
              <a:defRPr sz="1200">
                <a:solidFill>
                  <a:srgbClr val="0C2678"/>
                </a:solidFill>
                <a:latin typeface="Verdana" pitchFamily="34" charset="0"/>
              </a:defRPr>
            </a:lvl6pPr>
            <a:lvl7pPr marL="2989263" indent="-227013" eaLnBrk="0" fontAlgn="base" hangingPunct="0">
              <a:spcBef>
                <a:spcPct val="30000"/>
              </a:spcBef>
              <a:spcAft>
                <a:spcPct val="0"/>
              </a:spcAft>
              <a:buChar char="•"/>
              <a:defRPr sz="1200">
                <a:solidFill>
                  <a:srgbClr val="0C2678"/>
                </a:solidFill>
                <a:latin typeface="Verdana" pitchFamily="34" charset="0"/>
              </a:defRPr>
            </a:lvl7pPr>
            <a:lvl8pPr marL="3446463" indent="-227013" eaLnBrk="0" fontAlgn="base" hangingPunct="0">
              <a:spcBef>
                <a:spcPct val="30000"/>
              </a:spcBef>
              <a:spcAft>
                <a:spcPct val="0"/>
              </a:spcAft>
              <a:buChar char="•"/>
              <a:defRPr sz="1200">
                <a:solidFill>
                  <a:srgbClr val="0C2678"/>
                </a:solidFill>
                <a:latin typeface="Verdana" pitchFamily="34" charset="0"/>
              </a:defRPr>
            </a:lvl8pPr>
            <a:lvl9pPr marL="3903663"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D3CDFE0E-DCFF-4060-A6FC-E6D026E61001}" type="slidenum">
              <a:rPr lang="en-GB" altLang="fr-FR">
                <a:solidFill>
                  <a:srgbClr val="FFFFFF"/>
                </a:solidFill>
              </a:rPr>
              <a:pPr>
                <a:spcBef>
                  <a:spcPct val="0"/>
                </a:spcBef>
                <a:buFontTx/>
                <a:buNone/>
              </a:pPr>
              <a:t>19</a:t>
            </a:fld>
            <a:endParaRPr lang="en-GB" altLang="fr-FR">
              <a:solidFill>
                <a:srgbClr val="FFFFFF"/>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4863" indent="-227013">
              <a:spcBef>
                <a:spcPct val="30000"/>
              </a:spcBef>
              <a:buChar char="•"/>
              <a:defRPr sz="1200">
                <a:solidFill>
                  <a:srgbClr val="0C2678"/>
                </a:solidFill>
                <a:latin typeface="Verdana" pitchFamily="34" charset="0"/>
              </a:defRPr>
            </a:lvl5pPr>
            <a:lvl6pPr marL="2532063" indent="-227013" eaLnBrk="0" fontAlgn="base" hangingPunct="0">
              <a:spcBef>
                <a:spcPct val="30000"/>
              </a:spcBef>
              <a:spcAft>
                <a:spcPct val="0"/>
              </a:spcAft>
              <a:buChar char="•"/>
              <a:defRPr sz="1200">
                <a:solidFill>
                  <a:srgbClr val="0C2678"/>
                </a:solidFill>
                <a:latin typeface="Verdana" pitchFamily="34" charset="0"/>
              </a:defRPr>
            </a:lvl6pPr>
            <a:lvl7pPr marL="2989263" indent="-227013" eaLnBrk="0" fontAlgn="base" hangingPunct="0">
              <a:spcBef>
                <a:spcPct val="30000"/>
              </a:spcBef>
              <a:spcAft>
                <a:spcPct val="0"/>
              </a:spcAft>
              <a:buChar char="•"/>
              <a:defRPr sz="1200">
                <a:solidFill>
                  <a:srgbClr val="0C2678"/>
                </a:solidFill>
                <a:latin typeface="Verdana" pitchFamily="34" charset="0"/>
              </a:defRPr>
            </a:lvl7pPr>
            <a:lvl8pPr marL="3446463" indent="-227013" eaLnBrk="0" fontAlgn="base" hangingPunct="0">
              <a:spcBef>
                <a:spcPct val="30000"/>
              </a:spcBef>
              <a:spcAft>
                <a:spcPct val="0"/>
              </a:spcAft>
              <a:buChar char="•"/>
              <a:defRPr sz="1200">
                <a:solidFill>
                  <a:srgbClr val="0C2678"/>
                </a:solidFill>
                <a:latin typeface="Verdana" pitchFamily="34" charset="0"/>
              </a:defRPr>
            </a:lvl8pPr>
            <a:lvl9pPr marL="3903663"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97BD31DF-F61A-45F2-9A5B-618F734BF758}" type="slidenum">
              <a:rPr lang="en-GB" altLang="fr-FR">
                <a:solidFill>
                  <a:srgbClr val="FFFFFF"/>
                </a:solidFill>
              </a:rPr>
              <a:pPr>
                <a:spcBef>
                  <a:spcPct val="0"/>
                </a:spcBef>
                <a:buFontTx/>
                <a:buNone/>
              </a:pPr>
              <a:t>20</a:t>
            </a:fld>
            <a:endParaRPr lang="en-GB" altLang="fr-FR">
              <a:solidFill>
                <a:srgbClr val="FFFFFF"/>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02751C-7D3D-4997-B2F3-04D8817830CF}" type="slidenum">
              <a:rPr lang="fr-FR" smtClean="0"/>
              <a:t>27</a:t>
            </a:fld>
            <a:endParaRPr lang="fr-FR"/>
          </a:p>
        </p:txBody>
      </p:sp>
    </p:spTree>
    <p:extLst>
      <p:ext uri="{BB962C8B-B14F-4D97-AF65-F5344CB8AC3E}">
        <p14:creationId xmlns:p14="http://schemas.microsoft.com/office/powerpoint/2010/main" val="267761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FBBDB2D6-1CE6-4789-93AC-79E0A53C03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anose="020B0604030504040204" pitchFamily="34" charset="0"/>
              </a:defRPr>
            </a:lvl1pPr>
            <a:lvl2pPr marL="754063" indent="-288925">
              <a:spcBef>
                <a:spcPct val="30000"/>
              </a:spcBef>
              <a:buChar char="•"/>
              <a:defRPr sz="1200">
                <a:solidFill>
                  <a:srgbClr val="0C2678"/>
                </a:solidFill>
                <a:latin typeface="Verdana" panose="020B0604030504040204" pitchFamily="34" charset="0"/>
              </a:defRPr>
            </a:lvl2pPr>
            <a:lvl3pPr marL="1162050" indent="-230188">
              <a:spcBef>
                <a:spcPct val="30000"/>
              </a:spcBef>
              <a:buChar char="•"/>
              <a:defRPr sz="1200">
                <a:solidFill>
                  <a:srgbClr val="0C2678"/>
                </a:solidFill>
                <a:latin typeface="Verdana" panose="020B0604030504040204" pitchFamily="34" charset="0"/>
              </a:defRPr>
            </a:lvl3pPr>
            <a:lvl4pPr marL="1627188" indent="-230188">
              <a:spcBef>
                <a:spcPct val="30000"/>
              </a:spcBef>
              <a:buChar char="•"/>
              <a:defRPr sz="1200">
                <a:solidFill>
                  <a:srgbClr val="0C2678"/>
                </a:solidFill>
                <a:latin typeface="Verdana" panose="020B0604030504040204" pitchFamily="34" charset="0"/>
              </a:defRPr>
            </a:lvl4pPr>
            <a:lvl5pPr marL="2093913" indent="-230188">
              <a:spcBef>
                <a:spcPct val="30000"/>
              </a:spcBef>
              <a:buChar char="•"/>
              <a:defRPr sz="1200">
                <a:solidFill>
                  <a:srgbClr val="0C2678"/>
                </a:solidFill>
                <a:latin typeface="Verdana" panose="020B0604030504040204" pitchFamily="34" charset="0"/>
              </a:defRPr>
            </a:lvl5pPr>
            <a:lvl6pPr marL="2551113" indent="-230188" eaLnBrk="0" fontAlgn="base" hangingPunct="0">
              <a:spcBef>
                <a:spcPct val="30000"/>
              </a:spcBef>
              <a:spcAft>
                <a:spcPct val="0"/>
              </a:spcAft>
              <a:buChar char="•"/>
              <a:defRPr sz="1200">
                <a:solidFill>
                  <a:srgbClr val="0C2678"/>
                </a:solidFill>
                <a:latin typeface="Verdana" panose="020B0604030504040204" pitchFamily="34" charset="0"/>
              </a:defRPr>
            </a:lvl6pPr>
            <a:lvl7pPr marL="3008313" indent="-230188" eaLnBrk="0" fontAlgn="base" hangingPunct="0">
              <a:spcBef>
                <a:spcPct val="30000"/>
              </a:spcBef>
              <a:spcAft>
                <a:spcPct val="0"/>
              </a:spcAft>
              <a:buChar char="•"/>
              <a:defRPr sz="1200">
                <a:solidFill>
                  <a:srgbClr val="0C2678"/>
                </a:solidFill>
                <a:latin typeface="Verdana" panose="020B0604030504040204" pitchFamily="34" charset="0"/>
              </a:defRPr>
            </a:lvl7pPr>
            <a:lvl8pPr marL="3465513" indent="-230188" eaLnBrk="0" fontAlgn="base" hangingPunct="0">
              <a:spcBef>
                <a:spcPct val="30000"/>
              </a:spcBef>
              <a:spcAft>
                <a:spcPct val="0"/>
              </a:spcAft>
              <a:buChar char="•"/>
              <a:defRPr sz="1200">
                <a:solidFill>
                  <a:srgbClr val="0C2678"/>
                </a:solidFill>
                <a:latin typeface="Verdana" panose="020B0604030504040204" pitchFamily="34" charset="0"/>
              </a:defRPr>
            </a:lvl8pPr>
            <a:lvl9pPr marL="3922713" indent="-230188" eaLnBrk="0" fontAlgn="base" hangingPunct="0">
              <a:spcBef>
                <a:spcPct val="30000"/>
              </a:spcBef>
              <a:spcAft>
                <a:spcPct val="0"/>
              </a:spcAft>
              <a:buChar char="•"/>
              <a:defRPr sz="1200">
                <a:solidFill>
                  <a:srgbClr val="0C2678"/>
                </a:solidFill>
                <a:latin typeface="Verdana" panose="020B0604030504040204" pitchFamily="34" charset="0"/>
              </a:defRPr>
            </a:lvl9pPr>
          </a:lstStyle>
          <a:p>
            <a:pPr>
              <a:spcBef>
                <a:spcPct val="0"/>
              </a:spcBef>
              <a:buFontTx/>
              <a:buNone/>
            </a:pPr>
            <a:fld id="{BEBFF685-7D3A-4B15-979B-4DE4C36ACDAC}" type="slidenum">
              <a:rPr lang="en-GB" altLang="fr-FR" smtClean="0">
                <a:solidFill>
                  <a:srgbClr val="FFFFFF"/>
                </a:solidFill>
              </a:rPr>
              <a:pPr>
                <a:spcBef>
                  <a:spcPct val="0"/>
                </a:spcBef>
                <a:buFontTx/>
                <a:buNone/>
              </a:pPr>
              <a:t>5</a:t>
            </a:fld>
            <a:endParaRPr lang="en-GB" altLang="fr-FR">
              <a:solidFill>
                <a:srgbClr val="FFFFFF"/>
              </a:solidFill>
            </a:endParaRPr>
          </a:p>
        </p:txBody>
      </p:sp>
      <p:sp>
        <p:nvSpPr>
          <p:cNvPr id="29699" name="Rectangle 2">
            <a:extLst>
              <a:ext uri="{FF2B5EF4-FFF2-40B4-BE49-F238E27FC236}">
                <a16:creationId xmlns:a16="http://schemas.microsoft.com/office/drawing/2014/main" xmlns="" id="{BFD384BF-7E07-42AA-AFB1-63B12DA4ED18}"/>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xmlns="" id="{4E4BE72E-87EC-41C7-A0BA-ED07987E2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02751C-7D3D-4997-B2F3-04D8817830CF}" type="slidenum">
              <a:rPr lang="fr-FR" smtClean="0"/>
              <a:t>6</a:t>
            </a:fld>
            <a:endParaRPr lang="fr-FR"/>
          </a:p>
        </p:txBody>
      </p:sp>
    </p:spTree>
    <p:extLst>
      <p:ext uri="{BB962C8B-B14F-4D97-AF65-F5344CB8AC3E}">
        <p14:creationId xmlns:p14="http://schemas.microsoft.com/office/powerpoint/2010/main" val="83671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1A4FE442-767A-4022-8E23-3DB94F86F1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anose="020B0604030504040204" pitchFamily="34" charset="0"/>
              </a:defRPr>
            </a:lvl1pPr>
            <a:lvl2pPr marL="754063" indent="-288925">
              <a:spcBef>
                <a:spcPct val="30000"/>
              </a:spcBef>
              <a:buChar char="•"/>
              <a:defRPr sz="1200">
                <a:solidFill>
                  <a:srgbClr val="0C2678"/>
                </a:solidFill>
                <a:latin typeface="Verdana" panose="020B0604030504040204" pitchFamily="34" charset="0"/>
              </a:defRPr>
            </a:lvl2pPr>
            <a:lvl3pPr marL="1162050" indent="-230188">
              <a:spcBef>
                <a:spcPct val="30000"/>
              </a:spcBef>
              <a:buChar char="•"/>
              <a:defRPr sz="1200">
                <a:solidFill>
                  <a:srgbClr val="0C2678"/>
                </a:solidFill>
                <a:latin typeface="Verdana" panose="020B0604030504040204" pitchFamily="34" charset="0"/>
              </a:defRPr>
            </a:lvl3pPr>
            <a:lvl4pPr marL="1627188" indent="-230188">
              <a:spcBef>
                <a:spcPct val="30000"/>
              </a:spcBef>
              <a:buChar char="•"/>
              <a:defRPr sz="1200">
                <a:solidFill>
                  <a:srgbClr val="0C2678"/>
                </a:solidFill>
                <a:latin typeface="Verdana" panose="020B0604030504040204" pitchFamily="34" charset="0"/>
              </a:defRPr>
            </a:lvl4pPr>
            <a:lvl5pPr marL="2093913" indent="-230188">
              <a:spcBef>
                <a:spcPct val="30000"/>
              </a:spcBef>
              <a:buChar char="•"/>
              <a:defRPr sz="1200">
                <a:solidFill>
                  <a:srgbClr val="0C2678"/>
                </a:solidFill>
                <a:latin typeface="Verdana" panose="020B0604030504040204" pitchFamily="34" charset="0"/>
              </a:defRPr>
            </a:lvl5pPr>
            <a:lvl6pPr marL="2551113" indent="-230188" eaLnBrk="0" fontAlgn="base" hangingPunct="0">
              <a:spcBef>
                <a:spcPct val="30000"/>
              </a:spcBef>
              <a:spcAft>
                <a:spcPct val="0"/>
              </a:spcAft>
              <a:buChar char="•"/>
              <a:defRPr sz="1200">
                <a:solidFill>
                  <a:srgbClr val="0C2678"/>
                </a:solidFill>
                <a:latin typeface="Verdana" panose="020B0604030504040204" pitchFamily="34" charset="0"/>
              </a:defRPr>
            </a:lvl6pPr>
            <a:lvl7pPr marL="3008313" indent="-230188" eaLnBrk="0" fontAlgn="base" hangingPunct="0">
              <a:spcBef>
                <a:spcPct val="30000"/>
              </a:spcBef>
              <a:spcAft>
                <a:spcPct val="0"/>
              </a:spcAft>
              <a:buChar char="•"/>
              <a:defRPr sz="1200">
                <a:solidFill>
                  <a:srgbClr val="0C2678"/>
                </a:solidFill>
                <a:latin typeface="Verdana" panose="020B0604030504040204" pitchFamily="34" charset="0"/>
              </a:defRPr>
            </a:lvl7pPr>
            <a:lvl8pPr marL="3465513" indent="-230188" eaLnBrk="0" fontAlgn="base" hangingPunct="0">
              <a:spcBef>
                <a:spcPct val="30000"/>
              </a:spcBef>
              <a:spcAft>
                <a:spcPct val="0"/>
              </a:spcAft>
              <a:buChar char="•"/>
              <a:defRPr sz="1200">
                <a:solidFill>
                  <a:srgbClr val="0C2678"/>
                </a:solidFill>
                <a:latin typeface="Verdana" panose="020B0604030504040204" pitchFamily="34" charset="0"/>
              </a:defRPr>
            </a:lvl8pPr>
            <a:lvl9pPr marL="3922713" indent="-230188" eaLnBrk="0" fontAlgn="base" hangingPunct="0">
              <a:spcBef>
                <a:spcPct val="30000"/>
              </a:spcBef>
              <a:spcAft>
                <a:spcPct val="0"/>
              </a:spcAft>
              <a:buChar char="•"/>
              <a:defRPr sz="1200">
                <a:solidFill>
                  <a:srgbClr val="0C2678"/>
                </a:solidFill>
                <a:latin typeface="Verdana" panose="020B0604030504040204" pitchFamily="34" charset="0"/>
              </a:defRPr>
            </a:lvl9pPr>
          </a:lstStyle>
          <a:p>
            <a:pPr>
              <a:spcBef>
                <a:spcPct val="0"/>
              </a:spcBef>
              <a:buFontTx/>
              <a:buNone/>
            </a:pPr>
            <a:fld id="{73369431-2473-43D7-878E-EF3D7151D241}" type="slidenum">
              <a:rPr lang="en-GB" altLang="fr-FR" smtClean="0">
                <a:solidFill>
                  <a:srgbClr val="FFFFFF"/>
                </a:solidFill>
              </a:rPr>
              <a:pPr>
                <a:spcBef>
                  <a:spcPct val="0"/>
                </a:spcBef>
                <a:buFontTx/>
                <a:buNone/>
              </a:pPr>
              <a:t>9</a:t>
            </a:fld>
            <a:endParaRPr lang="en-GB" altLang="fr-FR">
              <a:solidFill>
                <a:srgbClr val="FFFFFF"/>
              </a:solidFill>
            </a:endParaRPr>
          </a:p>
        </p:txBody>
      </p:sp>
      <p:sp>
        <p:nvSpPr>
          <p:cNvPr id="7171" name="Rectangle 2">
            <a:extLst>
              <a:ext uri="{FF2B5EF4-FFF2-40B4-BE49-F238E27FC236}">
                <a16:creationId xmlns:a16="http://schemas.microsoft.com/office/drawing/2014/main" xmlns="" id="{33E08DAC-893C-47A2-BDB1-2F3671CD9CF6}"/>
              </a:ext>
            </a:extLst>
          </p:cNvPr>
          <p:cNvSpPr>
            <a:spLocks noGrp="1" noRot="1" noChangeAspect="1" noChangeArrowheads="1" noTextEdit="1"/>
          </p:cNvSpPr>
          <p:nvPr>
            <p:ph type="sldImg"/>
          </p:nvPr>
        </p:nvSpPr>
        <p:spPr>
          <a:xfrm>
            <a:off x="663575" y="827088"/>
            <a:ext cx="5411788" cy="4060825"/>
          </a:xfrm>
          <a:ln/>
        </p:spPr>
      </p:sp>
      <p:sp>
        <p:nvSpPr>
          <p:cNvPr id="7172" name="Rectangle 3">
            <a:extLst>
              <a:ext uri="{FF2B5EF4-FFF2-40B4-BE49-F238E27FC236}">
                <a16:creationId xmlns:a16="http://schemas.microsoft.com/office/drawing/2014/main" xmlns="" id="{CC8C80CC-E6D0-4859-A0E5-1CA1F983E7B4}"/>
              </a:ext>
            </a:extLst>
          </p:cNvPr>
          <p:cNvSpPr>
            <a:spLocks noGrp="1" noChangeArrowheads="1"/>
          </p:cNvSpPr>
          <p:nvPr>
            <p:ph type="body" idx="1"/>
          </p:nvPr>
        </p:nvSpPr>
        <p:spPr>
          <a:xfrm>
            <a:off x="906357" y="5133934"/>
            <a:ext cx="4918873" cy="4889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200EA905-DAD8-4539-BA95-1E62278FDD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anose="020B0604030504040204" pitchFamily="34" charset="0"/>
              </a:defRPr>
            </a:lvl1pPr>
            <a:lvl2pPr marL="754063" indent="-288925">
              <a:spcBef>
                <a:spcPct val="30000"/>
              </a:spcBef>
              <a:buChar char="•"/>
              <a:defRPr sz="1200">
                <a:solidFill>
                  <a:srgbClr val="0C2678"/>
                </a:solidFill>
                <a:latin typeface="Verdana" panose="020B0604030504040204" pitchFamily="34" charset="0"/>
              </a:defRPr>
            </a:lvl2pPr>
            <a:lvl3pPr marL="1162050" indent="-230188">
              <a:spcBef>
                <a:spcPct val="30000"/>
              </a:spcBef>
              <a:buChar char="•"/>
              <a:defRPr sz="1200">
                <a:solidFill>
                  <a:srgbClr val="0C2678"/>
                </a:solidFill>
                <a:latin typeface="Verdana" panose="020B0604030504040204" pitchFamily="34" charset="0"/>
              </a:defRPr>
            </a:lvl3pPr>
            <a:lvl4pPr marL="1627188" indent="-230188">
              <a:spcBef>
                <a:spcPct val="30000"/>
              </a:spcBef>
              <a:buChar char="•"/>
              <a:defRPr sz="1200">
                <a:solidFill>
                  <a:srgbClr val="0C2678"/>
                </a:solidFill>
                <a:latin typeface="Verdana" panose="020B0604030504040204" pitchFamily="34" charset="0"/>
              </a:defRPr>
            </a:lvl4pPr>
            <a:lvl5pPr marL="2093913" indent="-230188">
              <a:spcBef>
                <a:spcPct val="30000"/>
              </a:spcBef>
              <a:buChar char="•"/>
              <a:defRPr sz="1200">
                <a:solidFill>
                  <a:srgbClr val="0C2678"/>
                </a:solidFill>
                <a:latin typeface="Verdana" panose="020B0604030504040204" pitchFamily="34" charset="0"/>
              </a:defRPr>
            </a:lvl5pPr>
            <a:lvl6pPr marL="2551113" indent="-230188" eaLnBrk="0" fontAlgn="base" hangingPunct="0">
              <a:spcBef>
                <a:spcPct val="30000"/>
              </a:spcBef>
              <a:spcAft>
                <a:spcPct val="0"/>
              </a:spcAft>
              <a:buChar char="•"/>
              <a:defRPr sz="1200">
                <a:solidFill>
                  <a:srgbClr val="0C2678"/>
                </a:solidFill>
                <a:latin typeface="Verdana" panose="020B0604030504040204" pitchFamily="34" charset="0"/>
              </a:defRPr>
            </a:lvl6pPr>
            <a:lvl7pPr marL="3008313" indent="-230188" eaLnBrk="0" fontAlgn="base" hangingPunct="0">
              <a:spcBef>
                <a:spcPct val="30000"/>
              </a:spcBef>
              <a:spcAft>
                <a:spcPct val="0"/>
              </a:spcAft>
              <a:buChar char="•"/>
              <a:defRPr sz="1200">
                <a:solidFill>
                  <a:srgbClr val="0C2678"/>
                </a:solidFill>
                <a:latin typeface="Verdana" panose="020B0604030504040204" pitchFamily="34" charset="0"/>
              </a:defRPr>
            </a:lvl7pPr>
            <a:lvl8pPr marL="3465513" indent="-230188" eaLnBrk="0" fontAlgn="base" hangingPunct="0">
              <a:spcBef>
                <a:spcPct val="30000"/>
              </a:spcBef>
              <a:spcAft>
                <a:spcPct val="0"/>
              </a:spcAft>
              <a:buChar char="•"/>
              <a:defRPr sz="1200">
                <a:solidFill>
                  <a:srgbClr val="0C2678"/>
                </a:solidFill>
                <a:latin typeface="Verdana" panose="020B0604030504040204" pitchFamily="34" charset="0"/>
              </a:defRPr>
            </a:lvl8pPr>
            <a:lvl9pPr marL="3922713" indent="-230188" eaLnBrk="0" fontAlgn="base" hangingPunct="0">
              <a:spcBef>
                <a:spcPct val="30000"/>
              </a:spcBef>
              <a:spcAft>
                <a:spcPct val="0"/>
              </a:spcAft>
              <a:buChar char="•"/>
              <a:defRPr sz="1200">
                <a:solidFill>
                  <a:srgbClr val="0C2678"/>
                </a:solidFill>
                <a:latin typeface="Verdana" panose="020B0604030504040204" pitchFamily="34" charset="0"/>
              </a:defRPr>
            </a:lvl9pPr>
          </a:lstStyle>
          <a:p>
            <a:pPr>
              <a:spcBef>
                <a:spcPct val="0"/>
              </a:spcBef>
              <a:buFontTx/>
              <a:buNone/>
            </a:pPr>
            <a:fld id="{988011FF-6278-4ACA-B74C-EAD415B29A5D}" type="slidenum">
              <a:rPr lang="en-GB" altLang="fr-FR" smtClean="0">
                <a:solidFill>
                  <a:srgbClr val="FFFFFF"/>
                </a:solidFill>
              </a:rPr>
              <a:pPr>
                <a:spcBef>
                  <a:spcPct val="0"/>
                </a:spcBef>
                <a:buFontTx/>
                <a:buNone/>
              </a:pPr>
              <a:t>10</a:t>
            </a:fld>
            <a:endParaRPr lang="en-GB" altLang="fr-FR">
              <a:solidFill>
                <a:srgbClr val="FFFFFF"/>
              </a:solidFill>
            </a:endParaRPr>
          </a:p>
        </p:txBody>
      </p:sp>
      <p:sp>
        <p:nvSpPr>
          <p:cNvPr id="9219" name="Rectangle 2">
            <a:extLst>
              <a:ext uri="{FF2B5EF4-FFF2-40B4-BE49-F238E27FC236}">
                <a16:creationId xmlns:a16="http://schemas.microsoft.com/office/drawing/2014/main" xmlns="" id="{9B0A786A-E92D-40E3-8313-3C5317333A3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xmlns="" id="{B0C2AD3D-BF13-4BEB-99D6-86CC2EAB6A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3275" indent="-227013">
              <a:spcBef>
                <a:spcPct val="30000"/>
              </a:spcBef>
              <a:buChar char="•"/>
              <a:defRPr sz="1200">
                <a:solidFill>
                  <a:srgbClr val="0C2678"/>
                </a:solidFill>
                <a:latin typeface="Verdana" pitchFamily="34" charset="0"/>
              </a:defRPr>
            </a:lvl5pPr>
            <a:lvl6pPr marL="2530475" indent="-227013" eaLnBrk="0" fontAlgn="base" hangingPunct="0">
              <a:spcBef>
                <a:spcPct val="30000"/>
              </a:spcBef>
              <a:spcAft>
                <a:spcPct val="0"/>
              </a:spcAft>
              <a:buChar char="•"/>
              <a:defRPr sz="1200">
                <a:solidFill>
                  <a:srgbClr val="0C2678"/>
                </a:solidFill>
                <a:latin typeface="Verdana" pitchFamily="34" charset="0"/>
              </a:defRPr>
            </a:lvl6pPr>
            <a:lvl7pPr marL="2987675" indent="-227013" eaLnBrk="0" fontAlgn="base" hangingPunct="0">
              <a:spcBef>
                <a:spcPct val="30000"/>
              </a:spcBef>
              <a:spcAft>
                <a:spcPct val="0"/>
              </a:spcAft>
              <a:buChar char="•"/>
              <a:defRPr sz="1200">
                <a:solidFill>
                  <a:srgbClr val="0C2678"/>
                </a:solidFill>
                <a:latin typeface="Verdana" pitchFamily="34" charset="0"/>
              </a:defRPr>
            </a:lvl7pPr>
            <a:lvl8pPr marL="3444875" indent="-227013" eaLnBrk="0" fontAlgn="base" hangingPunct="0">
              <a:spcBef>
                <a:spcPct val="30000"/>
              </a:spcBef>
              <a:spcAft>
                <a:spcPct val="0"/>
              </a:spcAft>
              <a:buChar char="•"/>
              <a:defRPr sz="1200">
                <a:solidFill>
                  <a:srgbClr val="0C2678"/>
                </a:solidFill>
                <a:latin typeface="Verdana" pitchFamily="34" charset="0"/>
              </a:defRPr>
            </a:lvl8pPr>
            <a:lvl9pPr marL="3902075"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AEE8D2F3-AD75-4F9C-96E6-9B0135A52280}" type="slidenum">
              <a:rPr lang="en-GB" altLang="fr-FR">
                <a:solidFill>
                  <a:srgbClr val="FFFFFF"/>
                </a:solidFill>
              </a:rPr>
              <a:pPr>
                <a:spcBef>
                  <a:spcPct val="0"/>
                </a:spcBef>
                <a:buFontTx/>
                <a:buNone/>
              </a:pPr>
              <a:t>11</a:t>
            </a:fld>
            <a:endParaRPr lang="en-GB" altLang="fr-FR">
              <a:solidFill>
                <a:srgbClr val="FFFFFF"/>
              </a:solidFill>
            </a:endParaRPr>
          </a:p>
        </p:txBody>
      </p:sp>
      <p:sp>
        <p:nvSpPr>
          <p:cNvPr id="11267" name="Rectangle 2"/>
          <p:cNvSpPr>
            <a:spLocks noGrp="1" noChangeArrowheads="1"/>
          </p:cNvSpPr>
          <p:nvPr>
            <p:ph type="body" idx="1"/>
          </p:nvPr>
        </p:nvSpPr>
        <p:spPr>
          <a:xfrm>
            <a:off x="905926" y="4719715"/>
            <a:ext cx="4985824" cy="4178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33" tIns="44718" rIns="91033" bIns="44718"/>
          <a:lstStyle/>
          <a:p>
            <a:pPr eaLnBrk="1" hangingPunct="1"/>
            <a:r>
              <a:rPr lang="fr-FR" altLang="fr-FR" smtClean="0"/>
              <a:t>Dont dotations aux amortissements</a:t>
            </a:r>
          </a:p>
        </p:txBody>
      </p:sp>
      <p:sp>
        <p:nvSpPr>
          <p:cNvPr id="11268" name="Rectangle 3"/>
          <p:cNvSpPr>
            <a:spLocks noGrp="1" noRot="1" noChangeAspect="1" noChangeArrowheads="1" noTextEdit="1"/>
          </p:cNvSpPr>
          <p:nvPr>
            <p:ph type="sldImg"/>
          </p:nvPr>
        </p:nvSpPr>
        <p:spPr>
          <a:xfrm>
            <a:off x="1079500" y="865188"/>
            <a:ext cx="4638675" cy="3478212"/>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4863" indent="-227013">
              <a:spcBef>
                <a:spcPct val="30000"/>
              </a:spcBef>
              <a:buChar char="•"/>
              <a:defRPr sz="1200">
                <a:solidFill>
                  <a:srgbClr val="0C2678"/>
                </a:solidFill>
                <a:latin typeface="Verdana" pitchFamily="34" charset="0"/>
              </a:defRPr>
            </a:lvl5pPr>
            <a:lvl6pPr marL="2532063" indent="-227013" eaLnBrk="0" fontAlgn="base" hangingPunct="0">
              <a:spcBef>
                <a:spcPct val="30000"/>
              </a:spcBef>
              <a:spcAft>
                <a:spcPct val="0"/>
              </a:spcAft>
              <a:buChar char="•"/>
              <a:defRPr sz="1200">
                <a:solidFill>
                  <a:srgbClr val="0C2678"/>
                </a:solidFill>
                <a:latin typeface="Verdana" pitchFamily="34" charset="0"/>
              </a:defRPr>
            </a:lvl6pPr>
            <a:lvl7pPr marL="2989263" indent="-227013" eaLnBrk="0" fontAlgn="base" hangingPunct="0">
              <a:spcBef>
                <a:spcPct val="30000"/>
              </a:spcBef>
              <a:spcAft>
                <a:spcPct val="0"/>
              </a:spcAft>
              <a:buChar char="•"/>
              <a:defRPr sz="1200">
                <a:solidFill>
                  <a:srgbClr val="0C2678"/>
                </a:solidFill>
                <a:latin typeface="Verdana" pitchFamily="34" charset="0"/>
              </a:defRPr>
            </a:lvl7pPr>
            <a:lvl8pPr marL="3446463" indent="-227013" eaLnBrk="0" fontAlgn="base" hangingPunct="0">
              <a:spcBef>
                <a:spcPct val="30000"/>
              </a:spcBef>
              <a:spcAft>
                <a:spcPct val="0"/>
              </a:spcAft>
              <a:buChar char="•"/>
              <a:defRPr sz="1200">
                <a:solidFill>
                  <a:srgbClr val="0C2678"/>
                </a:solidFill>
                <a:latin typeface="Verdana" pitchFamily="34" charset="0"/>
              </a:defRPr>
            </a:lvl8pPr>
            <a:lvl9pPr marL="3903663"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36148DF9-86DC-490F-8A40-57004F3C21C1}" type="slidenum">
              <a:rPr lang="en-GB" altLang="fr-FR">
                <a:solidFill>
                  <a:srgbClr val="FFFFFF"/>
                </a:solidFill>
              </a:rPr>
              <a:pPr>
                <a:spcBef>
                  <a:spcPct val="0"/>
                </a:spcBef>
                <a:buFontTx/>
                <a:buNone/>
              </a:pPr>
              <a:t>12</a:t>
            </a:fld>
            <a:endParaRPr lang="en-GB" altLang="fr-FR">
              <a:solidFill>
                <a:srgbClr val="FFFFFF"/>
              </a:solidFill>
            </a:endParaRPr>
          </a:p>
        </p:txBody>
      </p:sp>
      <p:sp>
        <p:nvSpPr>
          <p:cNvPr id="13315" name="Rectangle 2"/>
          <p:cNvSpPr>
            <a:spLocks noGrp="1" noChangeArrowheads="1"/>
          </p:cNvSpPr>
          <p:nvPr>
            <p:ph type="body" idx="1"/>
          </p:nvPr>
        </p:nvSpPr>
        <p:spPr>
          <a:xfrm>
            <a:off x="907544" y="4718129"/>
            <a:ext cx="4982589" cy="4180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1" tIns="44722" rIns="91041" bIns="44722"/>
          <a:lstStyle/>
          <a:p>
            <a:pPr eaLnBrk="1" hangingPunct="1"/>
            <a:endParaRPr lang="fr-FR" altLang="fr-FR" smtClean="0"/>
          </a:p>
        </p:txBody>
      </p:sp>
      <p:sp>
        <p:nvSpPr>
          <p:cNvPr id="13316" name="Rectangle 3"/>
          <p:cNvSpPr>
            <a:spLocks noGrp="1" noRot="1" noChangeAspect="1" noChangeArrowheads="1" noTextEdit="1"/>
          </p:cNvSpPr>
          <p:nvPr>
            <p:ph type="sldImg"/>
          </p:nvPr>
        </p:nvSpPr>
        <p:spPr>
          <a:xfrm>
            <a:off x="1079500" y="863600"/>
            <a:ext cx="4640263" cy="34798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3275" indent="-227013">
              <a:spcBef>
                <a:spcPct val="30000"/>
              </a:spcBef>
              <a:buChar char="•"/>
              <a:defRPr sz="1200">
                <a:solidFill>
                  <a:srgbClr val="0C2678"/>
                </a:solidFill>
                <a:latin typeface="Verdana" pitchFamily="34" charset="0"/>
              </a:defRPr>
            </a:lvl5pPr>
            <a:lvl6pPr marL="2530475" indent="-227013" eaLnBrk="0" fontAlgn="base" hangingPunct="0">
              <a:spcBef>
                <a:spcPct val="30000"/>
              </a:spcBef>
              <a:spcAft>
                <a:spcPct val="0"/>
              </a:spcAft>
              <a:buChar char="•"/>
              <a:defRPr sz="1200">
                <a:solidFill>
                  <a:srgbClr val="0C2678"/>
                </a:solidFill>
                <a:latin typeface="Verdana" pitchFamily="34" charset="0"/>
              </a:defRPr>
            </a:lvl6pPr>
            <a:lvl7pPr marL="2987675" indent="-227013" eaLnBrk="0" fontAlgn="base" hangingPunct="0">
              <a:spcBef>
                <a:spcPct val="30000"/>
              </a:spcBef>
              <a:spcAft>
                <a:spcPct val="0"/>
              </a:spcAft>
              <a:buChar char="•"/>
              <a:defRPr sz="1200">
                <a:solidFill>
                  <a:srgbClr val="0C2678"/>
                </a:solidFill>
                <a:latin typeface="Verdana" pitchFamily="34" charset="0"/>
              </a:defRPr>
            </a:lvl7pPr>
            <a:lvl8pPr marL="3444875" indent="-227013" eaLnBrk="0" fontAlgn="base" hangingPunct="0">
              <a:spcBef>
                <a:spcPct val="30000"/>
              </a:spcBef>
              <a:spcAft>
                <a:spcPct val="0"/>
              </a:spcAft>
              <a:buChar char="•"/>
              <a:defRPr sz="1200">
                <a:solidFill>
                  <a:srgbClr val="0C2678"/>
                </a:solidFill>
                <a:latin typeface="Verdana" pitchFamily="34" charset="0"/>
              </a:defRPr>
            </a:lvl8pPr>
            <a:lvl9pPr marL="3902075"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C866DC2F-08DE-4B26-B20F-41F1F8F57FB6}" type="slidenum">
              <a:rPr lang="en-GB" altLang="fr-FR">
                <a:solidFill>
                  <a:srgbClr val="FFFFFF"/>
                </a:solidFill>
              </a:rPr>
              <a:pPr>
                <a:spcBef>
                  <a:spcPct val="0"/>
                </a:spcBef>
                <a:buFontTx/>
                <a:buNone/>
              </a:pPr>
              <a:t>13</a:t>
            </a:fld>
            <a:endParaRPr lang="en-GB" altLang="fr-FR">
              <a:solidFill>
                <a:srgbClr val="FFFFFF"/>
              </a:solidFill>
            </a:endParaRPr>
          </a:p>
        </p:txBody>
      </p:sp>
      <p:sp>
        <p:nvSpPr>
          <p:cNvPr id="15363" name="Rectangle 2"/>
          <p:cNvSpPr>
            <a:spLocks noGrp="1" noChangeArrowheads="1"/>
          </p:cNvSpPr>
          <p:nvPr>
            <p:ph type="body" idx="1"/>
          </p:nvPr>
        </p:nvSpPr>
        <p:spPr>
          <a:xfrm>
            <a:off x="905926" y="4719715"/>
            <a:ext cx="4985824" cy="4178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33" tIns="44718" rIns="91033" bIns="44718"/>
          <a:lstStyle/>
          <a:p>
            <a:pPr eaLnBrk="1" hangingPunct="1"/>
            <a:r>
              <a:rPr lang="fr-FR" altLang="fr-FR" smtClean="0"/>
              <a:t>Dont dotations aux amortissements</a:t>
            </a:r>
          </a:p>
        </p:txBody>
      </p:sp>
      <p:sp>
        <p:nvSpPr>
          <p:cNvPr id="15364" name="Rectangle 3"/>
          <p:cNvSpPr>
            <a:spLocks noGrp="1" noRot="1" noChangeAspect="1" noChangeArrowheads="1" noTextEdit="1"/>
          </p:cNvSpPr>
          <p:nvPr>
            <p:ph type="sldImg"/>
          </p:nvPr>
        </p:nvSpPr>
        <p:spPr>
          <a:xfrm>
            <a:off x="1079500" y="865188"/>
            <a:ext cx="4638675" cy="3478212"/>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rgbClr val="0C2678"/>
                </a:solidFill>
                <a:latin typeface="Verdana" pitchFamily="34" charset="0"/>
              </a:defRPr>
            </a:lvl1pPr>
            <a:lvl2pPr marL="746125" indent="-285750">
              <a:spcBef>
                <a:spcPct val="30000"/>
              </a:spcBef>
              <a:buChar char="•"/>
              <a:defRPr sz="1200">
                <a:solidFill>
                  <a:srgbClr val="0C2678"/>
                </a:solidFill>
                <a:latin typeface="Verdana" pitchFamily="34" charset="0"/>
              </a:defRPr>
            </a:lvl2pPr>
            <a:lvl3pPr marL="1150938" indent="-227013">
              <a:spcBef>
                <a:spcPct val="30000"/>
              </a:spcBef>
              <a:buChar char="•"/>
              <a:defRPr sz="1200">
                <a:solidFill>
                  <a:srgbClr val="0C2678"/>
                </a:solidFill>
                <a:latin typeface="Verdana" pitchFamily="34" charset="0"/>
              </a:defRPr>
            </a:lvl3pPr>
            <a:lvl4pPr marL="1612900" indent="-227013">
              <a:spcBef>
                <a:spcPct val="30000"/>
              </a:spcBef>
              <a:buChar char="•"/>
              <a:defRPr sz="1200">
                <a:solidFill>
                  <a:srgbClr val="0C2678"/>
                </a:solidFill>
                <a:latin typeface="Verdana" pitchFamily="34" charset="0"/>
              </a:defRPr>
            </a:lvl4pPr>
            <a:lvl5pPr marL="2074863" indent="-227013">
              <a:spcBef>
                <a:spcPct val="30000"/>
              </a:spcBef>
              <a:buChar char="•"/>
              <a:defRPr sz="1200">
                <a:solidFill>
                  <a:srgbClr val="0C2678"/>
                </a:solidFill>
                <a:latin typeface="Verdana" pitchFamily="34" charset="0"/>
              </a:defRPr>
            </a:lvl5pPr>
            <a:lvl6pPr marL="2532063" indent="-227013" eaLnBrk="0" fontAlgn="base" hangingPunct="0">
              <a:spcBef>
                <a:spcPct val="30000"/>
              </a:spcBef>
              <a:spcAft>
                <a:spcPct val="0"/>
              </a:spcAft>
              <a:buChar char="•"/>
              <a:defRPr sz="1200">
                <a:solidFill>
                  <a:srgbClr val="0C2678"/>
                </a:solidFill>
                <a:latin typeface="Verdana" pitchFamily="34" charset="0"/>
              </a:defRPr>
            </a:lvl6pPr>
            <a:lvl7pPr marL="2989263" indent="-227013" eaLnBrk="0" fontAlgn="base" hangingPunct="0">
              <a:spcBef>
                <a:spcPct val="30000"/>
              </a:spcBef>
              <a:spcAft>
                <a:spcPct val="0"/>
              </a:spcAft>
              <a:buChar char="•"/>
              <a:defRPr sz="1200">
                <a:solidFill>
                  <a:srgbClr val="0C2678"/>
                </a:solidFill>
                <a:latin typeface="Verdana" pitchFamily="34" charset="0"/>
              </a:defRPr>
            </a:lvl7pPr>
            <a:lvl8pPr marL="3446463" indent="-227013" eaLnBrk="0" fontAlgn="base" hangingPunct="0">
              <a:spcBef>
                <a:spcPct val="30000"/>
              </a:spcBef>
              <a:spcAft>
                <a:spcPct val="0"/>
              </a:spcAft>
              <a:buChar char="•"/>
              <a:defRPr sz="1200">
                <a:solidFill>
                  <a:srgbClr val="0C2678"/>
                </a:solidFill>
                <a:latin typeface="Verdana" pitchFamily="34" charset="0"/>
              </a:defRPr>
            </a:lvl8pPr>
            <a:lvl9pPr marL="3903663" indent="-227013" eaLnBrk="0" fontAlgn="base" hangingPunct="0">
              <a:spcBef>
                <a:spcPct val="30000"/>
              </a:spcBef>
              <a:spcAft>
                <a:spcPct val="0"/>
              </a:spcAft>
              <a:buChar char="•"/>
              <a:defRPr sz="1200">
                <a:solidFill>
                  <a:srgbClr val="0C2678"/>
                </a:solidFill>
                <a:latin typeface="Verdana" pitchFamily="34" charset="0"/>
              </a:defRPr>
            </a:lvl9pPr>
          </a:lstStyle>
          <a:p>
            <a:pPr>
              <a:spcBef>
                <a:spcPct val="0"/>
              </a:spcBef>
              <a:buFontTx/>
              <a:buNone/>
            </a:pPr>
            <a:fld id="{6FC22230-1D39-49A1-A58F-51E90B5EA0EE}" type="slidenum">
              <a:rPr lang="en-GB" altLang="fr-FR">
                <a:solidFill>
                  <a:srgbClr val="FFFFFF"/>
                </a:solidFill>
              </a:rPr>
              <a:pPr>
                <a:spcBef>
                  <a:spcPct val="0"/>
                </a:spcBef>
                <a:buFontTx/>
                <a:buNone/>
              </a:pPr>
              <a:t>14</a:t>
            </a:fld>
            <a:endParaRPr lang="en-GB" altLang="fr-FR">
              <a:solidFill>
                <a:srgbClr val="FFFFFF"/>
              </a:solidFill>
            </a:endParaRPr>
          </a:p>
        </p:txBody>
      </p:sp>
      <p:sp>
        <p:nvSpPr>
          <p:cNvPr id="17411" name="Rectangle 2"/>
          <p:cNvSpPr>
            <a:spLocks noGrp="1" noChangeArrowheads="1"/>
          </p:cNvSpPr>
          <p:nvPr>
            <p:ph type="body" idx="1"/>
          </p:nvPr>
        </p:nvSpPr>
        <p:spPr>
          <a:xfrm>
            <a:off x="907544" y="4718129"/>
            <a:ext cx="4982589" cy="4180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1" tIns="44722" rIns="91041" bIns="44722"/>
          <a:lstStyle/>
          <a:p>
            <a:pPr eaLnBrk="1" hangingPunct="1"/>
            <a:endParaRPr lang="fr-FR" altLang="fr-FR" smtClean="0"/>
          </a:p>
        </p:txBody>
      </p:sp>
      <p:sp>
        <p:nvSpPr>
          <p:cNvPr id="17412" name="Rectangle 3"/>
          <p:cNvSpPr>
            <a:spLocks noGrp="1" noRot="1" noChangeAspect="1" noChangeArrowheads="1" noTextEdit="1"/>
          </p:cNvSpPr>
          <p:nvPr>
            <p:ph type="sldImg"/>
          </p:nvPr>
        </p:nvSpPr>
        <p:spPr>
          <a:xfrm>
            <a:off x="1079500" y="863600"/>
            <a:ext cx="4640263" cy="34798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5694AAF-3FB5-4550-8126-61AF0DC45709}" type="datetimeFigureOut">
              <a:rPr lang="fr-FR" smtClean="0"/>
              <a:t>07/10/2020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3175FB-97D8-45C6-B206-1F559E6E801E}" type="slidenum">
              <a:rPr lang="fr-FR" smtClean="0"/>
              <a:t>‹N°›</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694AAF-3FB5-4550-8126-61AF0DC45709}" type="datetimeFigureOut">
              <a:rPr lang="fr-FR" smtClean="0"/>
              <a:t>07/10/2020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3175FB-97D8-45C6-B206-1F559E6E801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694AAF-3FB5-4550-8126-61AF0DC45709}" type="datetimeFigureOut">
              <a:rPr lang="fr-FR" smtClean="0"/>
              <a:t>07/10/2020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3175FB-97D8-45C6-B206-1F559E6E801E}"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6124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84175" y="1384300"/>
            <a:ext cx="4176713"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13288" y="1384300"/>
            <a:ext cx="41783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2215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694AAF-3FB5-4550-8126-61AF0DC45709}" type="datetimeFigureOut">
              <a:rPr lang="fr-FR" smtClean="0"/>
              <a:t>07/10/2020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3175FB-97D8-45C6-B206-1F559E6E801E}" type="slidenum">
              <a:rPr lang="fr-FR" smtClean="0"/>
              <a:t>‹N°›</a:t>
            </a:fld>
            <a:endParaRPr lang="fr-FR"/>
          </a:p>
        </p:txBody>
      </p:sp>
      <p:sp>
        <p:nvSpPr>
          <p:cNvPr id="8" name="Title 7"/>
          <p:cNvSpPr>
            <a:spLocks noGrp="1"/>
          </p:cNvSpPr>
          <p:nvPr>
            <p:ph type="title"/>
          </p:nvPr>
        </p:nvSpPr>
        <p:spPr/>
        <p:txBody>
          <a:bodyPr/>
          <a:lstStyle/>
          <a:p>
            <a:r>
              <a:rPr lang="fr-FR"/>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5694AAF-3FB5-4550-8126-61AF0DC45709}" type="datetimeFigureOut">
              <a:rPr lang="fr-FR" smtClean="0"/>
              <a:t>07/10/2020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3175FB-97D8-45C6-B206-1F559E6E801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694AAF-3FB5-4550-8126-61AF0DC45709}" type="datetimeFigureOut">
              <a:rPr lang="fr-FR" smtClean="0"/>
              <a:t>07/10/2020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3175FB-97D8-45C6-B206-1F559E6E801E}" type="slidenum">
              <a:rPr lang="fr-FR" smtClean="0"/>
              <a:t>‹N°›</a:t>
            </a:fld>
            <a:endParaRPr lang="fr-FR"/>
          </a:p>
        </p:txBody>
      </p:sp>
      <p:sp>
        <p:nvSpPr>
          <p:cNvPr id="8" name="Title 7"/>
          <p:cNvSpPr>
            <a:spLocks noGrp="1"/>
          </p:cNvSpPr>
          <p:nvPr>
            <p:ph type="title"/>
          </p:nvPr>
        </p:nvSpPr>
        <p:spPr/>
        <p:txBody>
          <a:bodyPr/>
          <a:lstStyle/>
          <a:p>
            <a:r>
              <a:rPr lang="fr-FR"/>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694AAF-3FB5-4550-8126-61AF0DC45709}" type="datetimeFigureOut">
              <a:rPr lang="fr-FR" smtClean="0"/>
              <a:t>07/10/2020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A3175FB-97D8-45C6-B206-1F559E6E801E}"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5694AAF-3FB5-4550-8126-61AF0DC45709}" type="datetimeFigureOut">
              <a:rPr lang="fr-FR" smtClean="0"/>
              <a:t>07/10/2020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A3175FB-97D8-45C6-B206-1F559E6E801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94AAF-3FB5-4550-8126-61AF0DC45709}" type="datetimeFigureOut">
              <a:rPr lang="fr-FR" smtClean="0"/>
              <a:t>07/10/2020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A3175FB-97D8-45C6-B206-1F559E6E801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694AAF-3FB5-4550-8126-61AF0DC45709}" type="datetimeFigureOut">
              <a:rPr lang="fr-FR" smtClean="0"/>
              <a:t>07/10/2020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3175FB-97D8-45C6-B206-1F559E6E801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694AAF-3FB5-4550-8126-61AF0DC45709}" type="datetimeFigureOut">
              <a:rPr lang="fr-FR" smtClean="0"/>
              <a:t>07/10/2020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3175FB-97D8-45C6-B206-1F559E6E801E}" type="slidenum">
              <a:rPr lang="fr-FR" smtClean="0"/>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5694AAF-3FB5-4550-8126-61AF0DC45709}" type="datetimeFigureOut">
              <a:rPr lang="fr-FR" smtClean="0"/>
              <a:t>07/10/2020</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A3175FB-97D8-45C6-B206-1F559E6E801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Excel_Worksheet4.xls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package" Target="../embeddings/Microsoft_Excel_Worksheet5.xls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a:p>
            <a:r>
              <a:rPr lang="fr-FR" dirty="0" smtClean="0">
                <a:solidFill>
                  <a:schemeClr val="tx1"/>
                </a:solidFill>
              </a:rPr>
              <a:t>07 Octobre 2020</a:t>
            </a:r>
            <a:endParaRPr lang="fr-FR" dirty="0">
              <a:solidFill>
                <a:schemeClr val="tx1"/>
              </a:solidFill>
            </a:endParaRPr>
          </a:p>
        </p:txBody>
      </p:sp>
      <p:sp>
        <p:nvSpPr>
          <p:cNvPr id="2" name="Titre 1"/>
          <p:cNvSpPr>
            <a:spLocks noGrp="1"/>
          </p:cNvSpPr>
          <p:nvPr>
            <p:ph type="ctrTitle"/>
          </p:nvPr>
        </p:nvSpPr>
        <p:spPr/>
        <p:txBody>
          <a:bodyPr/>
          <a:lstStyle/>
          <a:p>
            <a:r>
              <a:rPr lang="fr-FR" dirty="0"/>
              <a:t>ASSEMBLEE GENERALE </a:t>
            </a:r>
            <a:r>
              <a:rPr lang="fr-FR" dirty="0" smtClean="0"/>
              <a:t>2020</a:t>
            </a:r>
            <a:endParaRPr lang="fr-FR" dirty="0"/>
          </a:p>
        </p:txBody>
      </p:sp>
      <p:pic>
        <p:nvPicPr>
          <p:cNvPr id="1026"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085184"/>
            <a:ext cx="900845" cy="12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900845" cy="12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72582"/>
            <a:ext cx="900845" cy="12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9695" y="5065357"/>
            <a:ext cx="900845" cy="12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53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9E3085BF-26A0-4B7C-B501-01649A4D3529}"/>
              </a:ext>
            </a:extLst>
          </p:cNvPr>
          <p:cNvSpPr>
            <a:spLocks noGrp="1" noChangeArrowheads="1"/>
          </p:cNvSpPr>
          <p:nvPr>
            <p:ph type="ctrTitle"/>
          </p:nvPr>
        </p:nvSpPr>
        <p:spPr>
          <a:xfrm>
            <a:off x="808038" y="1196752"/>
            <a:ext cx="6140226" cy="4254723"/>
          </a:xfrm>
          <a:noFill/>
        </p:spPr>
        <p:txBody>
          <a:bodyPr/>
          <a:lstStyle/>
          <a:p>
            <a:pPr eaLnBrk="1" hangingPunct="1"/>
            <a:r>
              <a:rPr lang="en-GB" altLang="fr-FR" sz="4400" dirty="0">
                <a:solidFill>
                  <a:schemeClr val="tx1"/>
                </a:solidFill>
              </a:rPr>
              <a:t/>
            </a:r>
            <a:br>
              <a:rPr lang="en-GB" altLang="fr-FR" sz="4400" dirty="0">
                <a:solidFill>
                  <a:schemeClr val="tx1"/>
                </a:solidFill>
              </a:rPr>
            </a:br>
            <a:r>
              <a:rPr lang="en-GB" altLang="fr-FR" sz="4400" dirty="0">
                <a:solidFill>
                  <a:schemeClr val="tx1"/>
                </a:solidFill>
              </a:rPr>
              <a:t>LE COMPTE </a:t>
            </a:r>
            <a:br>
              <a:rPr lang="en-GB" altLang="fr-FR" sz="4400" dirty="0">
                <a:solidFill>
                  <a:schemeClr val="tx1"/>
                </a:solidFill>
              </a:rPr>
            </a:br>
            <a:r>
              <a:rPr lang="en-GB" altLang="fr-FR" sz="4400" dirty="0">
                <a:solidFill>
                  <a:schemeClr val="tx1"/>
                </a:solidFill>
              </a:rPr>
              <a:t/>
            </a:r>
            <a:br>
              <a:rPr lang="en-GB" altLang="fr-FR" sz="4400" dirty="0">
                <a:solidFill>
                  <a:schemeClr val="tx1"/>
                </a:solidFill>
              </a:rPr>
            </a:br>
            <a:r>
              <a:rPr lang="en-GB" altLang="fr-FR" sz="4400" dirty="0">
                <a:solidFill>
                  <a:schemeClr val="tx1"/>
                </a:solidFill>
              </a:rPr>
              <a:t>DE RESULTAT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1013" y="234950"/>
            <a:ext cx="6754812" cy="669925"/>
          </a:xfrm>
          <a:noFill/>
        </p:spPr>
        <p:txBody>
          <a:bodyPr lIns="90488" tIns="44450" rIns="90488" bIns="44450"/>
          <a:lstStyle/>
          <a:p>
            <a:pPr eaLnBrk="1" hangingPunct="1"/>
            <a:r>
              <a:rPr lang="fr-FR" altLang="fr-FR" smtClean="0"/>
              <a:t>Préambule sur le compte de résultat</a:t>
            </a:r>
            <a:br>
              <a:rPr lang="fr-FR" altLang="fr-FR" smtClean="0"/>
            </a:br>
            <a:endParaRPr lang="fr-FR" altLang="fr-FR" smtClean="0"/>
          </a:p>
        </p:txBody>
      </p:sp>
      <p:sp>
        <p:nvSpPr>
          <p:cNvPr id="10243" name="Espace réservé du contenu 1"/>
          <p:cNvSpPr>
            <a:spLocks noGrp="1"/>
          </p:cNvSpPr>
          <p:nvPr>
            <p:ph sz="half" idx="4294967295"/>
          </p:nvPr>
        </p:nvSpPr>
        <p:spPr>
          <a:xfrm>
            <a:off x="363538" y="1844824"/>
            <a:ext cx="8499475" cy="4413101"/>
          </a:xfrm>
          <a:prstGeom prst="rect">
            <a:avLst/>
          </a:prstGeom>
        </p:spPr>
        <p:txBody>
          <a:bodyPr/>
          <a:lstStyle/>
          <a:p>
            <a:pPr>
              <a:lnSpc>
                <a:spcPct val="100000"/>
              </a:lnSpc>
              <a:spcBef>
                <a:spcPts val="600"/>
              </a:spcBef>
              <a:spcAft>
                <a:spcPct val="0"/>
              </a:spcAft>
            </a:pPr>
            <a:r>
              <a:rPr lang="fr-FR" altLang="fr-FR" sz="2200" dirty="0" smtClean="0">
                <a:solidFill>
                  <a:schemeClr val="tx1"/>
                </a:solidFill>
              </a:rPr>
              <a:t>Le résultat de l’exercice clos au 31/12/2019 est un excédent net de + 3 238 € (+ 13 065 € sur 2018). </a:t>
            </a:r>
          </a:p>
          <a:p>
            <a:pPr>
              <a:lnSpc>
                <a:spcPct val="100000"/>
              </a:lnSpc>
              <a:spcBef>
                <a:spcPts val="900"/>
              </a:spcBef>
              <a:spcAft>
                <a:spcPct val="0"/>
              </a:spcAft>
            </a:pPr>
            <a:r>
              <a:rPr lang="fr-FR" altLang="fr-FR" sz="2200" dirty="0" smtClean="0">
                <a:solidFill>
                  <a:schemeClr val="tx1"/>
                </a:solidFill>
              </a:rPr>
              <a:t>Le résultat d’exploitation est de + 8 539 € (+ 19 503 € sur 2018), permettant ainsi de couvrir les charges financières sur emprunts et de générer un résultat courant de + 5 199 €. </a:t>
            </a:r>
          </a:p>
          <a:p>
            <a:pPr>
              <a:lnSpc>
                <a:spcPct val="100000"/>
              </a:lnSpc>
              <a:spcBef>
                <a:spcPts val="900"/>
              </a:spcBef>
              <a:spcAft>
                <a:spcPct val="0"/>
              </a:spcAft>
            </a:pPr>
            <a:r>
              <a:rPr lang="fr-FR" altLang="fr-FR" sz="2200" dirty="0" smtClean="0">
                <a:solidFill>
                  <a:schemeClr val="tx1"/>
                </a:solidFill>
              </a:rPr>
              <a:t>L’exercice 2018 comportait encore des prestations atelier cirque sur le début de l’année.</a:t>
            </a:r>
          </a:p>
          <a:p>
            <a:pPr>
              <a:lnSpc>
                <a:spcPct val="100000"/>
              </a:lnSpc>
              <a:spcBef>
                <a:spcPts val="900"/>
              </a:spcBef>
              <a:spcAft>
                <a:spcPct val="0"/>
              </a:spcAft>
            </a:pPr>
            <a:r>
              <a:rPr lang="fr-FR" altLang="fr-FR" sz="2200" dirty="0" smtClean="0">
                <a:solidFill>
                  <a:schemeClr val="tx1"/>
                </a:solidFill>
              </a:rPr>
              <a:t>Le résultat exceptionnel comptabilise un complément de dotation d’engagement de retraite pour 1 961 €.</a:t>
            </a:r>
          </a:p>
        </p:txBody>
      </p:sp>
    </p:spTree>
    <p:extLst>
      <p:ext uri="{BB962C8B-B14F-4D97-AF65-F5344CB8AC3E}">
        <p14:creationId xmlns:p14="http://schemas.microsoft.com/office/powerpoint/2010/main" val="2811658128"/>
      </p:ext>
    </p:extLst>
  </p:cSld>
  <p:clrMapOvr>
    <a:masterClrMapping/>
  </p:clrMapOvr>
  <p:transition spd="slow">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4175" y="392113"/>
            <a:ext cx="8507413" cy="763587"/>
          </a:xfrm>
          <a:noFill/>
        </p:spPr>
        <p:txBody>
          <a:bodyPr lIns="90488" tIns="44450" rIns="90488" bIns="44450"/>
          <a:lstStyle/>
          <a:p>
            <a:pPr eaLnBrk="1" hangingPunct="1"/>
            <a:r>
              <a:rPr lang="fr-FR" altLang="fr-FR" smtClean="0"/>
              <a:t>Le Compte de résultat </a:t>
            </a:r>
          </a:p>
        </p:txBody>
      </p:sp>
      <p:graphicFrame>
        <p:nvGraphicFramePr>
          <p:cNvPr id="12291" name="Objet 2"/>
          <p:cNvGraphicFramePr>
            <a:graphicFrameLocks noChangeAspect="1"/>
          </p:cNvGraphicFramePr>
          <p:nvPr/>
        </p:nvGraphicFramePr>
        <p:xfrm>
          <a:off x="158750" y="1296988"/>
          <a:ext cx="8828088" cy="4910137"/>
        </p:xfrm>
        <a:graphic>
          <a:graphicData uri="http://schemas.openxmlformats.org/presentationml/2006/ole">
            <mc:AlternateContent xmlns:mc="http://schemas.openxmlformats.org/markup-compatibility/2006">
              <mc:Choice xmlns:v="urn:schemas-microsoft-com:vml" Requires="v">
                <p:oleObj spid="_x0000_s31761" name="Feuille de calcul" r:id="rId4" imgW="10287049" imgH="5721475" progId="Excel.Sheet.12">
                  <p:embed/>
                </p:oleObj>
              </mc:Choice>
              <mc:Fallback>
                <p:oleObj name="Feuille de calcul" r:id="rId4" imgW="10287049" imgH="5721475"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 y="1296988"/>
                        <a:ext cx="8828088"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792895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9413" y="220663"/>
            <a:ext cx="6754812" cy="669925"/>
          </a:xfrm>
          <a:noFill/>
        </p:spPr>
        <p:txBody>
          <a:bodyPr lIns="90488" tIns="44450" rIns="90488" bIns="44450"/>
          <a:lstStyle/>
          <a:p>
            <a:pPr eaLnBrk="1" hangingPunct="1"/>
            <a:r>
              <a:rPr lang="fr-FR" altLang="fr-FR" dirty="0" smtClean="0"/>
              <a:t>Commentaires sur le compte de résultat</a:t>
            </a:r>
            <a:br>
              <a:rPr lang="fr-FR" altLang="fr-FR" dirty="0" smtClean="0"/>
            </a:br>
            <a:endParaRPr lang="fr-FR" altLang="fr-FR" dirty="0" smtClean="0"/>
          </a:p>
        </p:txBody>
      </p:sp>
      <p:sp>
        <p:nvSpPr>
          <p:cNvPr id="14339" name="Espace réservé du contenu 1"/>
          <p:cNvSpPr>
            <a:spLocks noGrp="1"/>
          </p:cNvSpPr>
          <p:nvPr>
            <p:ph sz="half" idx="4294967295"/>
          </p:nvPr>
        </p:nvSpPr>
        <p:spPr>
          <a:xfrm>
            <a:off x="395536" y="1700808"/>
            <a:ext cx="8499475" cy="5040560"/>
          </a:xfrm>
          <a:prstGeom prst="rect">
            <a:avLst/>
          </a:prstGeom>
        </p:spPr>
        <p:txBody>
          <a:bodyPr>
            <a:normAutofit lnSpcReduction="10000"/>
          </a:bodyPr>
          <a:lstStyle/>
          <a:p>
            <a:pPr>
              <a:lnSpc>
                <a:spcPct val="100000"/>
              </a:lnSpc>
              <a:spcBef>
                <a:spcPts val="600"/>
              </a:spcBef>
              <a:spcAft>
                <a:spcPct val="0"/>
              </a:spcAft>
            </a:pPr>
            <a:r>
              <a:rPr lang="fr-FR" altLang="fr-FR" sz="2300" dirty="0" smtClean="0">
                <a:solidFill>
                  <a:schemeClr val="tx2"/>
                </a:solidFill>
              </a:rPr>
              <a:t>Les produits d’activités apparaissent en diminution mais sont en fait en progression sur l’activité de l’accueil de loisirs </a:t>
            </a:r>
          </a:p>
          <a:p>
            <a:pPr>
              <a:lnSpc>
                <a:spcPct val="100000"/>
              </a:lnSpc>
              <a:spcBef>
                <a:spcPts val="600"/>
              </a:spcBef>
              <a:spcAft>
                <a:spcPct val="0"/>
              </a:spcAft>
            </a:pPr>
            <a:r>
              <a:rPr lang="fr-FR" altLang="fr-FR" sz="2300" dirty="0" smtClean="0">
                <a:solidFill>
                  <a:schemeClr val="tx2"/>
                </a:solidFill>
              </a:rPr>
              <a:t>La baisse est en lien avec la fin d’activité des ateliers cirques (6 mois sur 2018) </a:t>
            </a:r>
          </a:p>
          <a:p>
            <a:pPr>
              <a:lnSpc>
                <a:spcPct val="100000"/>
              </a:lnSpc>
              <a:spcBef>
                <a:spcPts val="600"/>
              </a:spcBef>
              <a:spcAft>
                <a:spcPct val="0"/>
              </a:spcAft>
            </a:pPr>
            <a:r>
              <a:rPr lang="fr-FR" altLang="fr-FR" sz="2300" dirty="0" smtClean="0">
                <a:solidFill>
                  <a:schemeClr val="tx1"/>
                </a:solidFill>
              </a:rPr>
              <a:t>Les charges d’exploitation sont en légère progression de 1% K€ avec :</a:t>
            </a:r>
          </a:p>
          <a:p>
            <a:pPr lvl="1">
              <a:lnSpc>
                <a:spcPct val="100000"/>
              </a:lnSpc>
              <a:spcBef>
                <a:spcPts val="600"/>
              </a:spcBef>
              <a:spcAft>
                <a:spcPct val="0"/>
              </a:spcAft>
            </a:pPr>
            <a:r>
              <a:rPr lang="fr-FR" altLang="fr-FR" sz="1900" dirty="0" smtClean="0">
                <a:solidFill>
                  <a:schemeClr val="tx1"/>
                </a:solidFill>
              </a:rPr>
              <a:t>+ 4 K€ sur l’alimentation</a:t>
            </a:r>
          </a:p>
          <a:p>
            <a:pPr lvl="1">
              <a:lnSpc>
                <a:spcPct val="100000"/>
              </a:lnSpc>
              <a:spcBef>
                <a:spcPts val="600"/>
              </a:spcBef>
              <a:spcAft>
                <a:spcPct val="0"/>
              </a:spcAft>
            </a:pPr>
            <a:r>
              <a:rPr lang="fr-FR" altLang="fr-FR" sz="1900" dirty="0" smtClean="0">
                <a:solidFill>
                  <a:schemeClr val="tx1"/>
                </a:solidFill>
              </a:rPr>
              <a:t>Une stabilité des autres charges d’exploitation</a:t>
            </a:r>
          </a:p>
          <a:p>
            <a:pPr lvl="1">
              <a:lnSpc>
                <a:spcPct val="100000"/>
              </a:lnSpc>
              <a:spcBef>
                <a:spcPts val="600"/>
              </a:spcBef>
              <a:spcAft>
                <a:spcPct val="0"/>
              </a:spcAft>
            </a:pPr>
            <a:r>
              <a:rPr lang="fr-FR" altLang="fr-FR" sz="1900" dirty="0" smtClean="0">
                <a:solidFill>
                  <a:schemeClr val="tx1"/>
                </a:solidFill>
              </a:rPr>
              <a:t>Une augmentation des rémunérations de +9 K€ avec un effet année pleine sur Pommiers et une baisse des charges sociales </a:t>
            </a:r>
          </a:p>
          <a:p>
            <a:pPr>
              <a:lnSpc>
                <a:spcPct val="100000"/>
              </a:lnSpc>
              <a:spcBef>
                <a:spcPts val="1200"/>
              </a:spcBef>
              <a:spcAft>
                <a:spcPct val="0"/>
              </a:spcAft>
            </a:pPr>
            <a:r>
              <a:rPr lang="fr-FR" altLang="fr-FR" sz="2300" dirty="0" smtClean="0">
                <a:solidFill>
                  <a:schemeClr val="tx1"/>
                </a:solidFill>
              </a:rPr>
              <a:t>Provision EDF significative : pas appelé depuis 2011.</a:t>
            </a:r>
            <a:endParaRPr lang="fr-FR" altLang="fr-FR" sz="500" dirty="0" smtClean="0">
              <a:solidFill>
                <a:schemeClr val="tx2"/>
              </a:solidFill>
            </a:endParaRPr>
          </a:p>
          <a:p>
            <a:pPr>
              <a:lnSpc>
                <a:spcPct val="100000"/>
              </a:lnSpc>
              <a:spcBef>
                <a:spcPts val="1200"/>
              </a:spcBef>
              <a:spcAft>
                <a:spcPct val="0"/>
              </a:spcAft>
            </a:pPr>
            <a:r>
              <a:rPr lang="fr-FR" altLang="fr-FR" sz="2300" dirty="0" smtClean="0">
                <a:solidFill>
                  <a:schemeClr val="tx2"/>
                </a:solidFill>
              </a:rPr>
              <a:t>Les pertes sur créances sont plus importantes cette année et s’élèvent à 2 375 €</a:t>
            </a:r>
          </a:p>
          <a:p>
            <a:pPr>
              <a:lnSpc>
                <a:spcPct val="100000"/>
              </a:lnSpc>
              <a:spcBef>
                <a:spcPts val="900"/>
              </a:spcBef>
              <a:spcAft>
                <a:spcPct val="0"/>
              </a:spcAft>
            </a:pPr>
            <a:endParaRPr lang="fr-FR" altLang="fr-FR" sz="2200" dirty="0" smtClean="0">
              <a:solidFill>
                <a:schemeClr val="tx1"/>
              </a:solidFill>
            </a:endParaRPr>
          </a:p>
        </p:txBody>
      </p:sp>
    </p:spTree>
    <p:extLst>
      <p:ext uri="{BB962C8B-B14F-4D97-AF65-F5344CB8AC3E}">
        <p14:creationId xmlns:p14="http://schemas.microsoft.com/office/powerpoint/2010/main" val="2345877574"/>
      </p:ext>
    </p:extLst>
  </p:cSld>
  <p:clrMapOvr>
    <a:masterClrMapping/>
  </p:clrMapOvr>
  <p:transition spd="slow">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4175" y="392113"/>
            <a:ext cx="8507413" cy="763587"/>
          </a:xfrm>
          <a:noFill/>
        </p:spPr>
        <p:txBody>
          <a:bodyPr lIns="90488" tIns="44450" rIns="90488" bIns="44450"/>
          <a:lstStyle/>
          <a:p>
            <a:pPr eaLnBrk="1" hangingPunct="1"/>
            <a:r>
              <a:rPr lang="fr-FR" altLang="fr-FR" smtClean="0"/>
              <a:t>Le Compte de résultat </a:t>
            </a:r>
          </a:p>
        </p:txBody>
      </p:sp>
      <p:graphicFrame>
        <p:nvGraphicFramePr>
          <p:cNvPr id="16387" name="Objet 1"/>
          <p:cNvGraphicFramePr>
            <a:graphicFrameLocks noChangeAspect="1"/>
          </p:cNvGraphicFramePr>
          <p:nvPr/>
        </p:nvGraphicFramePr>
        <p:xfrm>
          <a:off x="254000" y="1074738"/>
          <a:ext cx="8767763" cy="5487987"/>
        </p:xfrm>
        <a:graphic>
          <a:graphicData uri="http://schemas.openxmlformats.org/presentationml/2006/ole">
            <mc:AlternateContent xmlns:mc="http://schemas.openxmlformats.org/markup-compatibility/2006">
              <mc:Choice xmlns:v="urn:schemas-microsoft-com:vml" Requires="v">
                <p:oleObj spid="_x0000_s32784" name="Feuille de calcul" r:id="rId4" imgW="9899588" imgH="6197571" progId="Excel.Sheet.12">
                  <p:embed/>
                </p:oleObj>
              </mc:Choice>
              <mc:Fallback>
                <p:oleObj name="Feuille de calcul" r:id="rId4" imgW="9899588" imgH="6197571"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074738"/>
                        <a:ext cx="8767763"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5710966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90525" y="2463800"/>
            <a:ext cx="5448300" cy="1512888"/>
          </a:xfrm>
          <a:noFill/>
        </p:spPr>
        <p:txBody>
          <a:bodyPr/>
          <a:lstStyle/>
          <a:p>
            <a:pPr eaLnBrk="1" hangingPunct="1"/>
            <a:r>
              <a:rPr lang="en-GB" altLang="fr-FR" sz="6000" smtClean="0">
                <a:solidFill>
                  <a:schemeClr val="tx1"/>
                </a:solidFill>
              </a:rPr>
              <a:t>LE BILAN</a:t>
            </a:r>
            <a:endParaRPr lang="en-GB" altLang="fr-FR" sz="1800" smtClean="0">
              <a:solidFill>
                <a:schemeClr val="tx1"/>
              </a:solidFill>
            </a:endParaRPr>
          </a:p>
        </p:txBody>
      </p:sp>
    </p:spTree>
    <p:extLst>
      <p:ext uri="{BB962C8B-B14F-4D97-AF65-F5344CB8AC3E}">
        <p14:creationId xmlns:p14="http://schemas.microsoft.com/office/powerpoint/2010/main" val="760139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47664" y="116632"/>
            <a:ext cx="6512511" cy="1143000"/>
          </a:xfrm>
          <a:noFill/>
        </p:spPr>
        <p:txBody>
          <a:bodyPr lIns="90488" tIns="44450" rIns="90488" bIns="44450"/>
          <a:lstStyle/>
          <a:p>
            <a:pPr algn="ctr" eaLnBrk="1" hangingPunct="1"/>
            <a:r>
              <a:rPr lang="fr-FR" altLang="fr-FR" dirty="0" smtClean="0"/>
              <a:t>Bilan</a:t>
            </a:r>
          </a:p>
        </p:txBody>
      </p:sp>
      <p:graphicFrame>
        <p:nvGraphicFramePr>
          <p:cNvPr id="20483" name="Objet 1"/>
          <p:cNvGraphicFramePr>
            <a:graphicFrameLocks noChangeAspect="1"/>
          </p:cNvGraphicFramePr>
          <p:nvPr>
            <p:extLst>
              <p:ext uri="{D42A27DB-BD31-4B8C-83A1-F6EECF244321}">
                <p14:modId xmlns:p14="http://schemas.microsoft.com/office/powerpoint/2010/main" val="2160469705"/>
              </p:ext>
            </p:extLst>
          </p:nvPr>
        </p:nvGraphicFramePr>
        <p:xfrm>
          <a:off x="107504" y="1340768"/>
          <a:ext cx="8912225" cy="4270375"/>
        </p:xfrm>
        <a:graphic>
          <a:graphicData uri="http://schemas.openxmlformats.org/presentationml/2006/ole">
            <mc:AlternateContent xmlns:mc="http://schemas.openxmlformats.org/markup-compatibility/2006">
              <mc:Choice xmlns:v="urn:schemas-microsoft-com:vml" Requires="v">
                <p:oleObj spid="_x0000_s33808" name="Feuille de calcul" r:id="rId4" imgW="6826336" imgH="3270434" progId="Excel.Sheet.12">
                  <p:embed/>
                </p:oleObj>
              </mc:Choice>
              <mc:Fallback>
                <p:oleObj name="Feuille de calcul" r:id="rId4" imgW="6826336" imgH="3270434"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340768"/>
                        <a:ext cx="891222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7762913"/>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9413" y="220663"/>
            <a:ext cx="6754812" cy="669925"/>
          </a:xfrm>
          <a:noFill/>
        </p:spPr>
        <p:txBody>
          <a:bodyPr lIns="90488" tIns="44450" rIns="90488" bIns="44450"/>
          <a:lstStyle/>
          <a:p>
            <a:pPr eaLnBrk="1" hangingPunct="1"/>
            <a:r>
              <a:rPr lang="fr-FR" altLang="fr-FR" smtClean="0"/>
              <a:t>Commentaires sur le bilan</a:t>
            </a:r>
          </a:p>
        </p:txBody>
      </p:sp>
      <p:sp>
        <p:nvSpPr>
          <p:cNvPr id="22531" name="Espace réservé du contenu 1"/>
          <p:cNvSpPr>
            <a:spLocks noGrp="1"/>
          </p:cNvSpPr>
          <p:nvPr>
            <p:ph sz="half" idx="4294967295"/>
          </p:nvPr>
        </p:nvSpPr>
        <p:spPr>
          <a:xfrm>
            <a:off x="395536" y="1746250"/>
            <a:ext cx="8499475" cy="5111750"/>
          </a:xfrm>
          <a:prstGeom prst="rect">
            <a:avLst/>
          </a:prstGeom>
        </p:spPr>
        <p:txBody>
          <a:bodyPr/>
          <a:lstStyle/>
          <a:p>
            <a:pPr>
              <a:lnSpc>
                <a:spcPct val="100000"/>
              </a:lnSpc>
              <a:spcBef>
                <a:spcPts val="600"/>
              </a:spcBef>
              <a:spcAft>
                <a:spcPct val="0"/>
              </a:spcAft>
            </a:pPr>
            <a:r>
              <a:rPr lang="fr-FR" altLang="fr-FR" sz="2300" dirty="0" smtClean="0">
                <a:solidFill>
                  <a:schemeClr val="tx1"/>
                </a:solidFill>
              </a:rPr>
              <a:t>Les fonds associatifs se composent des fonds propres, du résultat et de la provision constituée pour face aux engagements de retraite, soit :</a:t>
            </a:r>
          </a:p>
          <a:p>
            <a:pPr lvl="1">
              <a:lnSpc>
                <a:spcPct val="100000"/>
              </a:lnSpc>
              <a:spcBef>
                <a:spcPts val="600"/>
              </a:spcBef>
              <a:spcAft>
                <a:spcPct val="0"/>
              </a:spcAft>
            </a:pPr>
            <a:r>
              <a:rPr lang="fr-FR" altLang="fr-FR" sz="2200" dirty="0" smtClean="0">
                <a:solidFill>
                  <a:schemeClr val="tx1"/>
                </a:solidFill>
              </a:rPr>
              <a:t>50 208 € à fin 2018</a:t>
            </a:r>
          </a:p>
          <a:p>
            <a:pPr lvl="1">
              <a:lnSpc>
                <a:spcPct val="100000"/>
              </a:lnSpc>
              <a:spcBef>
                <a:spcPts val="600"/>
              </a:spcBef>
              <a:spcAft>
                <a:spcPct val="0"/>
              </a:spcAft>
            </a:pPr>
            <a:r>
              <a:rPr lang="fr-FR" altLang="fr-FR" sz="2200" dirty="0" smtClean="0">
                <a:solidFill>
                  <a:schemeClr val="tx1"/>
                </a:solidFill>
              </a:rPr>
              <a:t>55 407 € à fin 2019 équivalent à 1,9 mois de charges d’exploitation</a:t>
            </a:r>
          </a:p>
          <a:p>
            <a:pPr>
              <a:lnSpc>
                <a:spcPct val="100000"/>
              </a:lnSpc>
              <a:spcBef>
                <a:spcPts val="900"/>
              </a:spcBef>
              <a:spcAft>
                <a:spcPct val="0"/>
              </a:spcAft>
            </a:pPr>
            <a:r>
              <a:rPr lang="fr-FR" altLang="fr-FR" sz="2300" dirty="0" smtClean="0">
                <a:solidFill>
                  <a:schemeClr val="tx1"/>
                </a:solidFill>
              </a:rPr>
              <a:t>La trésorerie disponible en fin d’exercice est stable, à + 54 K€</a:t>
            </a:r>
          </a:p>
          <a:p>
            <a:pPr>
              <a:lnSpc>
                <a:spcPct val="100000"/>
              </a:lnSpc>
              <a:spcBef>
                <a:spcPts val="900"/>
              </a:spcBef>
              <a:spcAft>
                <a:spcPct val="0"/>
              </a:spcAft>
            </a:pPr>
            <a:r>
              <a:rPr lang="fr-FR" altLang="fr-FR" sz="2300" dirty="0" smtClean="0">
                <a:solidFill>
                  <a:schemeClr val="tx1"/>
                </a:solidFill>
              </a:rPr>
              <a:t>La crise sanitaire n’a pas donné lieu à des provisions spécifiques au titre de l’exercice 2019</a:t>
            </a:r>
          </a:p>
        </p:txBody>
      </p:sp>
    </p:spTree>
    <p:extLst>
      <p:ext uri="{BB962C8B-B14F-4D97-AF65-F5344CB8AC3E}">
        <p14:creationId xmlns:p14="http://schemas.microsoft.com/office/powerpoint/2010/main" val="2361154497"/>
      </p:ext>
    </p:extLst>
  </p:cSld>
  <p:clrMapOvr>
    <a:masterClrMapping/>
  </p:clrMapOvr>
  <p:transition spd="slow">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0488" tIns="44450" rIns="90488" bIns="44450"/>
          <a:lstStyle/>
          <a:p>
            <a:pPr eaLnBrk="1" hangingPunct="1"/>
            <a:r>
              <a:rPr lang="fr-FR" altLang="fr-FR" smtClean="0"/>
              <a:t>Bilan synthétique</a:t>
            </a:r>
          </a:p>
        </p:txBody>
      </p:sp>
      <p:graphicFrame>
        <p:nvGraphicFramePr>
          <p:cNvPr id="24579" name="Objet 2"/>
          <p:cNvGraphicFramePr>
            <a:graphicFrameLocks noChangeAspect="1"/>
          </p:cNvGraphicFramePr>
          <p:nvPr/>
        </p:nvGraphicFramePr>
        <p:xfrm>
          <a:off x="0" y="1155700"/>
          <a:ext cx="9067800" cy="5184775"/>
        </p:xfrm>
        <a:graphic>
          <a:graphicData uri="http://schemas.openxmlformats.org/presentationml/2006/ole">
            <mc:AlternateContent xmlns:mc="http://schemas.openxmlformats.org/markup-compatibility/2006">
              <mc:Choice xmlns:v="urn:schemas-microsoft-com:vml" Requires="v">
                <p:oleObj spid="_x0000_s34832" name="Feuille de calcul" r:id="rId4" imgW="8540713" imgH="4222625" progId="Excel.Sheet.12">
                  <p:embed/>
                </p:oleObj>
              </mc:Choice>
              <mc:Fallback>
                <p:oleObj name="Feuille de calcul" r:id="rId4" imgW="8540713" imgH="4222625"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55700"/>
                        <a:ext cx="90678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65875361"/>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73100" y="2895600"/>
            <a:ext cx="5438775" cy="2041525"/>
          </a:xfrm>
          <a:noFill/>
        </p:spPr>
        <p:txBody>
          <a:bodyPr/>
          <a:lstStyle/>
          <a:p>
            <a:pPr eaLnBrk="1" hangingPunct="1">
              <a:lnSpc>
                <a:spcPct val="100000"/>
              </a:lnSpc>
            </a:pPr>
            <a:r>
              <a:rPr lang="en-GB" altLang="fr-FR" sz="6100" smtClean="0">
                <a:solidFill>
                  <a:schemeClr val="tx1"/>
                </a:solidFill>
              </a:rPr>
              <a:t/>
            </a:r>
            <a:br>
              <a:rPr lang="en-GB" altLang="fr-FR" sz="6100" smtClean="0">
                <a:solidFill>
                  <a:schemeClr val="tx1"/>
                </a:solidFill>
              </a:rPr>
            </a:br>
            <a:r>
              <a:rPr lang="en-GB" altLang="fr-FR" sz="4800" smtClean="0">
                <a:solidFill>
                  <a:schemeClr val="tx1"/>
                </a:solidFill>
              </a:rPr>
              <a:t>LE RÉSULTAT</a:t>
            </a:r>
            <a:r>
              <a:rPr lang="en-GB" altLang="fr-FR" sz="6100" smtClean="0">
                <a:solidFill>
                  <a:schemeClr val="tx1"/>
                </a:solidFill>
              </a:rPr>
              <a:t/>
            </a:r>
            <a:br>
              <a:rPr lang="en-GB" altLang="fr-FR" sz="6100" smtClean="0">
                <a:solidFill>
                  <a:schemeClr val="tx1"/>
                </a:solidFill>
              </a:rPr>
            </a:br>
            <a:r>
              <a:rPr lang="en-GB" altLang="fr-FR" sz="2000" smtClean="0">
                <a:solidFill>
                  <a:schemeClr val="tx1"/>
                </a:solidFill>
              </a:rPr>
              <a:t/>
            </a:r>
            <a:br>
              <a:rPr lang="en-GB" altLang="fr-FR" sz="2000" smtClean="0">
                <a:solidFill>
                  <a:schemeClr val="tx1"/>
                </a:solidFill>
              </a:rPr>
            </a:br>
            <a:r>
              <a:rPr lang="en-GB" altLang="fr-FR" sz="3200" smtClean="0">
                <a:solidFill>
                  <a:schemeClr val="tx1"/>
                </a:solidFill>
              </a:rPr>
              <a:t>SON AFFECTATION</a:t>
            </a:r>
          </a:p>
        </p:txBody>
      </p:sp>
    </p:spTree>
    <p:extLst>
      <p:ext uri="{BB962C8B-B14F-4D97-AF65-F5344CB8AC3E}">
        <p14:creationId xmlns:p14="http://schemas.microsoft.com/office/powerpoint/2010/main" val="3043266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60648"/>
            <a:ext cx="7632848" cy="1143000"/>
          </a:xfrm>
        </p:spPr>
        <p:txBody>
          <a:bodyPr/>
          <a:lstStyle/>
          <a:p>
            <a:pPr algn="ctr"/>
            <a:r>
              <a:rPr lang="fr-FR" dirty="0" smtClean="0"/>
              <a:t>PRESENTS:</a:t>
            </a:r>
            <a:endParaRPr lang="fr-FR" dirty="0"/>
          </a:p>
        </p:txBody>
      </p:sp>
      <p:sp>
        <p:nvSpPr>
          <p:cNvPr id="3" name="Espace réservé du contenu 2"/>
          <p:cNvSpPr>
            <a:spLocks noGrp="1"/>
          </p:cNvSpPr>
          <p:nvPr>
            <p:ph sz="quarter" idx="13"/>
          </p:nvPr>
        </p:nvSpPr>
        <p:spPr>
          <a:xfrm>
            <a:off x="755576" y="1268760"/>
            <a:ext cx="7920880" cy="4626848"/>
          </a:xfrm>
        </p:spPr>
        <p:txBody>
          <a:bodyPr>
            <a:normAutofit/>
          </a:bodyPr>
          <a:lstStyle/>
          <a:p>
            <a:r>
              <a:rPr lang="fr-FR" sz="1400" dirty="0" smtClean="0"/>
              <a:t>Mr GREUZARD, Président</a:t>
            </a:r>
          </a:p>
          <a:p>
            <a:r>
              <a:rPr lang="fr-FR" sz="1400" dirty="0" smtClean="0"/>
              <a:t>Mr MAISONNEUVE, Trésorier</a:t>
            </a:r>
          </a:p>
          <a:p>
            <a:endParaRPr lang="fr-FR" dirty="0" smtClean="0"/>
          </a:p>
          <a:p>
            <a:r>
              <a:rPr lang="fr-FR" sz="1400" dirty="0" smtClean="0"/>
              <a:t>Mmes BARTOLUCCI,DEBARD,ROBIER,TESSIER Membres du Conseil d’Administration</a:t>
            </a:r>
          </a:p>
          <a:p>
            <a:r>
              <a:rPr lang="fr-FR" sz="1400" dirty="0" smtClean="0"/>
              <a:t>Mrs BOUILLER, JULIEN Membres du conseil d’administration</a:t>
            </a:r>
          </a:p>
          <a:p>
            <a:endParaRPr lang="fr-FR" sz="1400" dirty="0"/>
          </a:p>
          <a:p>
            <a:r>
              <a:rPr lang="fr-FR" sz="1400" dirty="0" smtClean="0"/>
              <a:t>Mme Muriel BLANC, Adjointe au Maire de Villefranche</a:t>
            </a:r>
          </a:p>
          <a:p>
            <a:endParaRPr lang="fr-FR" sz="1400" dirty="0"/>
          </a:p>
          <a:p>
            <a:r>
              <a:rPr lang="fr-FR" sz="1400" dirty="0" smtClean="0"/>
              <a:t>Mmes Blanc, </a:t>
            </a:r>
            <a:r>
              <a:rPr lang="fr-FR" sz="1400" dirty="0" err="1" smtClean="0"/>
              <a:t>Bissay</a:t>
            </a:r>
            <a:r>
              <a:rPr lang="fr-FR" sz="1400" dirty="0" smtClean="0"/>
              <a:t>, Noyer, Lejeune-</a:t>
            </a:r>
            <a:r>
              <a:rPr lang="fr-FR" sz="1400" dirty="0" err="1" smtClean="0"/>
              <a:t>Barrena</a:t>
            </a:r>
            <a:r>
              <a:rPr lang="fr-FR" sz="1400" dirty="0" smtClean="0"/>
              <a:t>, </a:t>
            </a:r>
            <a:r>
              <a:rPr lang="fr-FR" sz="1400" dirty="0" err="1" smtClean="0"/>
              <a:t>Adija</a:t>
            </a:r>
            <a:r>
              <a:rPr lang="fr-FR" sz="1400" dirty="0" smtClean="0"/>
              <a:t>  Membres de l’Association</a:t>
            </a:r>
          </a:p>
          <a:p>
            <a:r>
              <a:rPr lang="fr-FR" sz="1400" dirty="0" smtClean="0"/>
              <a:t>Mme Girard, Mr </a:t>
            </a:r>
            <a:r>
              <a:rPr lang="fr-FR" sz="1400" dirty="0" err="1" smtClean="0"/>
              <a:t>Chantraine</a:t>
            </a:r>
            <a:r>
              <a:rPr lang="fr-FR" sz="1400" dirty="0" smtClean="0"/>
              <a:t>, Parents</a:t>
            </a:r>
          </a:p>
          <a:p>
            <a:endParaRPr lang="fr-FR" sz="1400" dirty="0"/>
          </a:p>
          <a:p>
            <a:r>
              <a:rPr lang="fr-FR" sz="1400" dirty="0" smtClean="0"/>
              <a:t>Mr Rage, Directeur de l’ Association</a:t>
            </a:r>
          </a:p>
          <a:p>
            <a:r>
              <a:rPr lang="fr-FR" sz="1400" dirty="0" smtClean="0"/>
              <a:t>Mme Rage Secrétaire de l’ Association</a:t>
            </a:r>
          </a:p>
          <a:p>
            <a:r>
              <a:rPr lang="fr-FR" sz="1400" dirty="0" smtClean="0"/>
              <a:t>Mr Laurent </a:t>
            </a:r>
            <a:r>
              <a:rPr lang="fr-FR" sz="1400" dirty="0" err="1" smtClean="0"/>
              <a:t>Simo</a:t>
            </a:r>
            <a:r>
              <a:rPr lang="fr-FR" sz="1400" dirty="0" smtClean="0"/>
              <a:t> (in Extenso) pour la présentation financière.</a:t>
            </a:r>
          </a:p>
          <a:p>
            <a:endParaRPr lang="fr-FR" sz="1400"/>
          </a:p>
          <a:p>
            <a:endParaRPr lang="fr-FR" sz="1400" dirty="0"/>
          </a:p>
        </p:txBody>
      </p:sp>
    </p:spTree>
    <p:extLst>
      <p:ext uri="{BB962C8B-B14F-4D97-AF65-F5344CB8AC3E}">
        <p14:creationId xmlns:p14="http://schemas.microsoft.com/office/powerpoint/2010/main" val="1357640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altLang="fr-FR" smtClean="0"/>
              <a:t>Proposition d’affectation du résultat</a:t>
            </a:r>
          </a:p>
        </p:txBody>
      </p:sp>
      <p:sp useBgFill="1">
        <p:nvSpPr>
          <p:cNvPr id="28675" name="Oval 15"/>
          <p:cNvSpPr>
            <a:spLocks noChangeArrowheads="1"/>
          </p:cNvSpPr>
          <p:nvPr/>
        </p:nvSpPr>
        <p:spPr bwMode="auto">
          <a:xfrm>
            <a:off x="576263" y="4818063"/>
            <a:ext cx="3429000" cy="1371600"/>
          </a:xfrm>
          <a:prstGeom prst="ellipse">
            <a:avLst/>
          </a:prstGeom>
          <a:ln w="31750">
            <a:solidFill>
              <a:schemeClr val="tx1"/>
            </a:solidFill>
            <a:prstDash val="sysDot"/>
            <a:round/>
            <a:headEnd/>
            <a:tailEnd/>
          </a:ln>
        </p:spPr>
        <p:txBody>
          <a:bodyPr wrap="none" anchor="ctr"/>
          <a:lstStyle>
            <a:lvl1pPr>
              <a:lnSpc>
                <a:spcPct val="102000"/>
              </a:lnSpc>
              <a:spcAft>
                <a:spcPct val="37000"/>
              </a:spcAft>
              <a:buClr>
                <a:schemeClr val="accent2"/>
              </a:buClr>
              <a:buFont typeface="Verdana" pitchFamily="34" charset="0"/>
              <a:buChar char="•"/>
              <a:defRPr sz="2600">
                <a:solidFill>
                  <a:srgbClr val="091D5D"/>
                </a:solidFill>
                <a:latin typeface="Arial" charset="0"/>
                <a:cs typeface="Arial" charset="0"/>
              </a:defRPr>
            </a:lvl1pPr>
            <a:lvl2pPr marL="742950" indent="-285750">
              <a:lnSpc>
                <a:spcPct val="94000"/>
              </a:lnSpc>
              <a:spcAft>
                <a:spcPct val="36000"/>
              </a:spcAft>
              <a:buClr>
                <a:schemeClr val="accent2"/>
              </a:buClr>
              <a:buFont typeface="Times New Roman" pitchFamily="18" charset="0"/>
              <a:buChar char="–"/>
              <a:defRPr sz="2200">
                <a:solidFill>
                  <a:srgbClr val="091D5D"/>
                </a:solidFill>
                <a:latin typeface="Arial" charset="0"/>
                <a:cs typeface="Arial" charset="0"/>
              </a:defRPr>
            </a:lvl2pPr>
            <a:lvl3pPr marL="1143000" indent="-228600">
              <a:lnSpc>
                <a:spcPct val="95000"/>
              </a:lnSpc>
              <a:spcAft>
                <a:spcPct val="30000"/>
              </a:spcAft>
              <a:buClr>
                <a:schemeClr val="accent2"/>
              </a:buClr>
              <a:buFont typeface="Times New Roman" pitchFamily="18" charset="0"/>
              <a:buChar char="–"/>
              <a:defRPr>
                <a:solidFill>
                  <a:srgbClr val="091D5D"/>
                </a:solidFill>
                <a:latin typeface="Arial" charset="0"/>
                <a:cs typeface="Arial" charset="0"/>
              </a:defRPr>
            </a:lvl3pPr>
            <a:lvl4pPr marL="1600200" indent="-228600">
              <a:spcBef>
                <a:spcPct val="20000"/>
              </a:spcBef>
              <a:spcAft>
                <a:spcPct val="20000"/>
              </a:spcAft>
              <a:buClr>
                <a:schemeClr val="accent2"/>
              </a:buClr>
              <a:buFont typeface="Arial" charset="0"/>
              <a:buChar char="–"/>
              <a:defRPr sz="1600">
                <a:solidFill>
                  <a:srgbClr val="091D5D"/>
                </a:solidFill>
                <a:latin typeface="Arial" charset="0"/>
                <a:cs typeface="Arial" charset="0"/>
              </a:defRPr>
            </a:lvl4pPr>
            <a:lvl5pPr marL="2057400" indent="-228600">
              <a:spcBef>
                <a:spcPct val="20000"/>
              </a:spcBef>
              <a:spcAft>
                <a:spcPct val="20000"/>
              </a:spcAft>
              <a:buClr>
                <a:schemeClr val="folHlink"/>
              </a:buClr>
              <a:buFont typeface="Wingdings" pitchFamily="2" charset="2"/>
              <a:defRPr sz="1000">
                <a:solidFill>
                  <a:schemeClr val="bg1"/>
                </a:solidFill>
                <a:latin typeface="Verdana" pitchFamily="34" charset="0"/>
                <a:cs typeface="Arial" charset="0"/>
              </a:defRPr>
            </a:lvl5pPr>
            <a:lvl6pPr marL="2514600" indent="-228600" eaLnBrk="0" fontAlgn="base" hangingPunct="0">
              <a:spcBef>
                <a:spcPct val="20000"/>
              </a:spcBef>
              <a:spcAft>
                <a:spcPct val="20000"/>
              </a:spcAft>
              <a:buClr>
                <a:schemeClr val="folHlink"/>
              </a:buClr>
              <a:buFont typeface="Wingdings" pitchFamily="2" charset="2"/>
              <a:defRPr sz="1000">
                <a:solidFill>
                  <a:schemeClr val="bg1"/>
                </a:solidFill>
                <a:latin typeface="Verdana" pitchFamily="34" charset="0"/>
                <a:cs typeface="Arial" charset="0"/>
              </a:defRPr>
            </a:lvl6pPr>
            <a:lvl7pPr marL="2971800" indent="-228600" eaLnBrk="0" fontAlgn="base" hangingPunct="0">
              <a:spcBef>
                <a:spcPct val="20000"/>
              </a:spcBef>
              <a:spcAft>
                <a:spcPct val="20000"/>
              </a:spcAft>
              <a:buClr>
                <a:schemeClr val="folHlink"/>
              </a:buClr>
              <a:buFont typeface="Wingdings" pitchFamily="2" charset="2"/>
              <a:defRPr sz="1000">
                <a:solidFill>
                  <a:schemeClr val="bg1"/>
                </a:solidFill>
                <a:latin typeface="Verdana" pitchFamily="34" charset="0"/>
                <a:cs typeface="Arial" charset="0"/>
              </a:defRPr>
            </a:lvl7pPr>
            <a:lvl8pPr marL="3429000" indent="-228600" eaLnBrk="0" fontAlgn="base" hangingPunct="0">
              <a:spcBef>
                <a:spcPct val="20000"/>
              </a:spcBef>
              <a:spcAft>
                <a:spcPct val="20000"/>
              </a:spcAft>
              <a:buClr>
                <a:schemeClr val="folHlink"/>
              </a:buClr>
              <a:buFont typeface="Wingdings" pitchFamily="2" charset="2"/>
              <a:defRPr sz="1000">
                <a:solidFill>
                  <a:schemeClr val="bg1"/>
                </a:solidFill>
                <a:latin typeface="Verdana" pitchFamily="34" charset="0"/>
                <a:cs typeface="Arial" charset="0"/>
              </a:defRPr>
            </a:lvl8pPr>
            <a:lvl9pPr marL="3886200" indent="-228600" eaLnBrk="0" fontAlgn="base" hangingPunct="0">
              <a:spcBef>
                <a:spcPct val="20000"/>
              </a:spcBef>
              <a:spcAft>
                <a:spcPct val="20000"/>
              </a:spcAft>
              <a:buClr>
                <a:schemeClr val="folHlink"/>
              </a:buClr>
              <a:buFont typeface="Wingdings" pitchFamily="2" charset="2"/>
              <a:defRPr sz="1000">
                <a:solidFill>
                  <a:schemeClr val="bg1"/>
                </a:solidFill>
                <a:latin typeface="Verdana" pitchFamily="34" charset="0"/>
                <a:cs typeface="Arial" charset="0"/>
              </a:defRPr>
            </a:lvl9pPr>
          </a:lstStyle>
          <a:p>
            <a:pPr algn="ctr">
              <a:lnSpc>
                <a:spcPct val="100000"/>
              </a:lnSpc>
              <a:spcAft>
                <a:spcPct val="0"/>
              </a:spcAft>
              <a:buClrTx/>
              <a:buFontTx/>
              <a:buNone/>
            </a:pPr>
            <a:r>
              <a:rPr lang="fr-FR" altLang="fr-FR" sz="2400">
                <a:solidFill>
                  <a:schemeClr val="tx1"/>
                </a:solidFill>
                <a:latin typeface="Times New Roman" pitchFamily="18" charset="0"/>
              </a:rPr>
              <a:t>Affectation de l’excédent</a:t>
            </a:r>
          </a:p>
          <a:p>
            <a:pPr algn="ctr">
              <a:lnSpc>
                <a:spcPct val="100000"/>
              </a:lnSpc>
              <a:spcAft>
                <a:spcPct val="0"/>
              </a:spcAft>
              <a:buClrTx/>
              <a:buFontTx/>
              <a:buNone/>
            </a:pPr>
            <a:r>
              <a:rPr lang="fr-FR" altLang="fr-FR" sz="2400">
                <a:solidFill>
                  <a:schemeClr val="tx1"/>
                </a:solidFill>
                <a:latin typeface="Times New Roman" pitchFamily="18" charset="0"/>
              </a:rPr>
              <a:t>en réserves</a:t>
            </a:r>
          </a:p>
        </p:txBody>
      </p:sp>
      <p:sp>
        <p:nvSpPr>
          <p:cNvPr id="28676" name="Line 16"/>
          <p:cNvSpPr>
            <a:spLocks noChangeShapeType="1"/>
          </p:cNvSpPr>
          <p:nvPr/>
        </p:nvSpPr>
        <p:spPr bwMode="auto">
          <a:xfrm flipV="1">
            <a:off x="2890838" y="3181350"/>
            <a:ext cx="2227262" cy="1636713"/>
          </a:xfrm>
          <a:prstGeom prst="line">
            <a:avLst/>
          </a:prstGeom>
          <a:noFill/>
          <a:ln w="38100" cmpd="dbl">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fr-FR"/>
          </a:p>
        </p:txBody>
      </p:sp>
      <p:graphicFrame>
        <p:nvGraphicFramePr>
          <p:cNvPr id="28677" name="Objet 1"/>
          <p:cNvGraphicFramePr>
            <a:graphicFrameLocks noChangeAspect="1"/>
          </p:cNvGraphicFramePr>
          <p:nvPr/>
        </p:nvGraphicFramePr>
        <p:xfrm>
          <a:off x="1514475" y="1747838"/>
          <a:ext cx="6113463" cy="2089150"/>
        </p:xfrm>
        <a:graphic>
          <a:graphicData uri="http://schemas.openxmlformats.org/presentationml/2006/ole">
            <mc:AlternateContent xmlns:mc="http://schemas.openxmlformats.org/markup-compatibility/2006">
              <mc:Choice xmlns:v="urn:schemas-microsoft-com:vml" Requires="v">
                <p:oleObj spid="_x0000_s35856" name="Feuille de calcul" r:id="rId4" imgW="3695873" imgH="1263775" progId="Excel.Sheet.12">
                  <p:embed/>
                </p:oleObj>
              </mc:Choice>
              <mc:Fallback>
                <p:oleObj name="Feuille de calcul" r:id="rId4" imgW="3695873" imgH="1263775"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5" y="1747838"/>
                        <a:ext cx="61134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8969633"/>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H="1">
            <a:off x="-1836712" y="5229200"/>
            <a:ext cx="288032" cy="285968"/>
          </a:xfrm>
        </p:spPr>
        <p:txBody>
          <a:bodyPr/>
          <a:lstStyle/>
          <a:p>
            <a:endParaRPr lang="fr-FR" dirty="0"/>
          </a:p>
        </p:txBody>
      </p:sp>
      <p:sp>
        <p:nvSpPr>
          <p:cNvPr id="3" name="Espace réservé du contenu 2"/>
          <p:cNvSpPr>
            <a:spLocks noGrp="1"/>
          </p:cNvSpPr>
          <p:nvPr>
            <p:ph sz="quarter" idx="13"/>
          </p:nvPr>
        </p:nvSpPr>
        <p:spPr/>
        <p:txBody>
          <a:bodyPr/>
          <a:lstStyle/>
          <a:p>
            <a:r>
              <a:rPr lang="fr-FR" dirty="0" smtClean="0"/>
              <a:t>RAPPORT MORAL DE Mr Le Président</a:t>
            </a:r>
            <a:endParaRPr lang="fr-FR" dirty="0"/>
          </a:p>
        </p:txBody>
      </p:sp>
    </p:spTree>
    <p:extLst>
      <p:ext uri="{BB962C8B-B14F-4D97-AF65-F5344CB8AC3E}">
        <p14:creationId xmlns:p14="http://schemas.microsoft.com/office/powerpoint/2010/main" val="3328392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H="1">
            <a:off x="-1836712" y="5229200"/>
            <a:ext cx="288032" cy="285968"/>
          </a:xfrm>
        </p:spPr>
        <p:txBody>
          <a:bodyPr/>
          <a:lstStyle/>
          <a:p>
            <a:endParaRPr lang="fr-FR" dirty="0"/>
          </a:p>
        </p:txBody>
      </p:sp>
      <p:sp>
        <p:nvSpPr>
          <p:cNvPr id="3" name="Espace réservé du contenu 2"/>
          <p:cNvSpPr>
            <a:spLocks noGrp="1"/>
          </p:cNvSpPr>
          <p:nvPr>
            <p:ph sz="quarter" idx="13"/>
          </p:nvPr>
        </p:nvSpPr>
        <p:spPr>
          <a:xfrm>
            <a:off x="336915" y="14469"/>
            <a:ext cx="8424936" cy="6336704"/>
          </a:xfrm>
        </p:spPr>
        <p:txBody>
          <a:bodyPr/>
          <a:lstStyle/>
          <a:p>
            <a:r>
              <a:rPr lang="fr-FR" dirty="0" smtClean="0"/>
              <a:t>RAPPORT D’ACTIVITES DE Mr Le Directeur</a:t>
            </a:r>
            <a:endParaRPr lang="fr-FR" dirty="0"/>
          </a:p>
        </p:txBody>
      </p:sp>
      <p:sp>
        <p:nvSpPr>
          <p:cNvPr id="4" name="ZoneTexte 3"/>
          <p:cNvSpPr txBox="1"/>
          <p:nvPr/>
        </p:nvSpPr>
        <p:spPr>
          <a:xfrm>
            <a:off x="408923" y="620688"/>
            <a:ext cx="8352928" cy="9079409"/>
          </a:xfrm>
          <a:prstGeom prst="rect">
            <a:avLst/>
          </a:prstGeom>
          <a:noFill/>
        </p:spPr>
        <p:txBody>
          <a:bodyPr wrap="square" rtlCol="0">
            <a:spAutoFit/>
          </a:bodyPr>
          <a:lstStyle/>
          <a:p>
            <a:r>
              <a:rPr lang="fr-FR" sz="1200" dirty="0" smtClean="0"/>
              <a:t>2019 , comme une année de consolidation, en terme d’assise financière, comme cela a été vu précédemment, mais aussi en terme de « rythme de croisière » de fréquentation. </a:t>
            </a:r>
            <a:r>
              <a:rPr lang="fr-FR" sz="1200" b="1" u="sng" dirty="0" smtClean="0"/>
              <a:t>11 498 </a:t>
            </a:r>
            <a:r>
              <a:rPr lang="fr-FR" sz="1200" b="1" u="sng" dirty="0" smtClean="0"/>
              <a:t>journées / enfants</a:t>
            </a:r>
            <a:r>
              <a:rPr lang="fr-FR" sz="1200" dirty="0" smtClean="0"/>
              <a:t>, c’est à la fois un chiffre record (pour la troisième année consécutive) mais une </a:t>
            </a:r>
            <a:r>
              <a:rPr lang="fr-FR" sz="1200" dirty="0" smtClean="0"/>
              <a:t>augmentation mesurée de </a:t>
            </a:r>
            <a:r>
              <a:rPr lang="fr-FR" sz="1200" b="1" u="sng" dirty="0" smtClean="0"/>
              <a:t>1,4%</a:t>
            </a:r>
            <a:r>
              <a:rPr lang="fr-FR" sz="1200" dirty="0" smtClean="0"/>
              <a:t>.</a:t>
            </a:r>
          </a:p>
          <a:p>
            <a:r>
              <a:rPr lang="fr-FR" sz="1200" dirty="0" smtClean="0"/>
              <a:t>Nous sommes donc dans les mêmes eaux que l’année précédente avec, il est </a:t>
            </a:r>
            <a:r>
              <a:rPr lang="fr-FR" sz="1200" dirty="0" smtClean="0"/>
              <a:t>vrai, </a:t>
            </a:r>
            <a:r>
              <a:rPr lang="fr-FR" sz="1200" dirty="0" smtClean="0"/>
              <a:t>trois jours de fonctionnement en moins.</a:t>
            </a:r>
          </a:p>
          <a:p>
            <a:r>
              <a:rPr lang="fr-FR" sz="1200" dirty="0" smtClean="0"/>
              <a:t>Il est parfois difficile, en fonction des contraintes des calendriers, d’établir des comparaisons fiables d’une année sur l’autre. Petites vacances plus ou moins longues (Pâques et Toussaint parfois impactés par des Ponts), grandes vacances parfois amputées </a:t>
            </a:r>
            <a:r>
              <a:rPr lang="fr-FR" sz="1200" dirty="0" smtClean="0"/>
              <a:t>par les </a:t>
            </a:r>
            <a:r>
              <a:rPr lang="fr-FR" sz="1200" dirty="0" smtClean="0"/>
              <a:t>ponts du 14 Juillet et du 15 Août altérant mécaniquement le chiffre des fréquentations</a:t>
            </a:r>
            <a:r>
              <a:rPr lang="fr-FR" sz="1200" dirty="0" smtClean="0"/>
              <a:t>.</a:t>
            </a:r>
          </a:p>
          <a:p>
            <a:r>
              <a:rPr lang="fr-FR" sz="1200" dirty="0" smtClean="0"/>
              <a:t>C’est pourquoi je vous propose deux grilles de lectures cette année, à savoir d’abord l’évolution des Mercredis. </a:t>
            </a:r>
          </a:p>
          <a:p>
            <a:r>
              <a:rPr lang="fr-FR" sz="1200" dirty="0" smtClean="0"/>
              <a:t>C’est une progression incroyable puisque, faisant suite à une augmentation de </a:t>
            </a:r>
            <a:r>
              <a:rPr lang="fr-FR" sz="1200" b="1" u="sng" dirty="0" smtClean="0"/>
              <a:t>+7% en 2018</a:t>
            </a:r>
            <a:r>
              <a:rPr lang="fr-FR" sz="1200" dirty="0" smtClean="0"/>
              <a:t>, par rapport à 2017, nous sommes , en </a:t>
            </a:r>
            <a:r>
              <a:rPr lang="fr-FR" sz="1200" b="1" u="sng" dirty="0" smtClean="0"/>
              <a:t>2019, à + 17,00% </a:t>
            </a:r>
            <a:r>
              <a:rPr lang="fr-FR" sz="1200" dirty="0" smtClean="0"/>
              <a:t>par rapport à l’année précédente. C’est l’occasion de féliciter et remercier les équipes des mercredis, et plus généralement toutes les équipes d’animation , comme le montre le tableau suivant, qui est celui de la fréquentation quotidienne moyenne (mélangeant mercredis , petites et grandes vacances). </a:t>
            </a:r>
          </a:p>
          <a:p>
            <a:r>
              <a:rPr lang="fr-FR" sz="1200" b="1" u="sng" dirty="0" smtClean="0"/>
              <a:t>+4,5%/2018,</a:t>
            </a:r>
            <a:r>
              <a:rPr lang="fr-FR" sz="1200" dirty="0" smtClean="0"/>
              <a:t>mais</a:t>
            </a:r>
            <a:r>
              <a:rPr lang="fr-FR" sz="1200" b="1" u="sng" dirty="0" smtClean="0"/>
              <a:t>+14%/2017</a:t>
            </a:r>
            <a:r>
              <a:rPr lang="fr-FR" sz="1200" dirty="0" smtClean="0"/>
              <a:t> et </a:t>
            </a:r>
            <a:r>
              <a:rPr lang="fr-FR" sz="1200" b="1" u="sng" dirty="0" smtClean="0"/>
              <a:t>+20%/2016</a:t>
            </a:r>
            <a:r>
              <a:rPr lang="fr-FR" sz="1200" dirty="0" smtClean="0"/>
              <a:t>, ce qui n’est pas si éloigné. </a:t>
            </a:r>
          </a:p>
          <a:p>
            <a:r>
              <a:rPr lang="fr-FR" sz="1200" dirty="0" smtClean="0"/>
              <a:t>Ce n’est évidemment pas une fin en soi d’aligner des chiffres, et on pourrait même penser que ce parti-pris statistique pour un rapport d’activités, met l’éteignoir sur les réalités de terrain, les conditions de travail parfois difficiles, la formidable énergie de l’ensemble des acteurs évoluant sur la structure.</a:t>
            </a:r>
          </a:p>
          <a:p>
            <a:r>
              <a:rPr lang="fr-FR" sz="1200" dirty="0" smtClean="0"/>
              <a:t>C’est, au contraire , puisque ce rapport se veut synthétique, le prisme choisi pour souligner toutes les compétences  des équipes pédagogiques, la qualité et la diversité des animations proposées et qui voient, dans les progressions des chiffres, le fruit de leur implication, de leur sérieux et de leur enthousiasme.</a:t>
            </a:r>
          </a:p>
          <a:p>
            <a:r>
              <a:rPr lang="fr-FR" sz="1200" dirty="0" smtClean="0"/>
              <a:t>En terme de fréquentation municipale, c’est évidemment la Ville de Villefranche qui est la plus représentée (</a:t>
            </a:r>
            <a:r>
              <a:rPr lang="fr-FR" sz="1200" b="1" u="sng" dirty="0" smtClean="0"/>
              <a:t>7 667,5 j/e pour 66,68% </a:t>
            </a:r>
            <a:r>
              <a:rPr lang="fr-FR" sz="1200" dirty="0" smtClean="0"/>
              <a:t>des présents), mais c’est encore la Ville de Gleizé qui marque la plus forte progression (</a:t>
            </a:r>
            <a:r>
              <a:rPr lang="fr-FR" sz="1200" b="1" u="sng" dirty="0" smtClean="0"/>
              <a:t>1 619,5 j/e pour 14,08 % </a:t>
            </a:r>
            <a:r>
              <a:rPr lang="fr-FR" sz="1200" dirty="0" smtClean="0"/>
              <a:t>des présents, soit une augmentation de </a:t>
            </a:r>
            <a:r>
              <a:rPr lang="fr-FR" sz="1200" b="1" u="sng" dirty="0" smtClean="0"/>
              <a:t>+ 13,3% </a:t>
            </a:r>
            <a:r>
              <a:rPr lang="fr-FR" sz="1200" dirty="0" smtClean="0"/>
              <a:t>par rapport à 2018.</a:t>
            </a:r>
          </a:p>
          <a:p>
            <a:r>
              <a:rPr lang="fr-FR" sz="1200" dirty="0" smtClean="0"/>
              <a:t>Villefranche et Gleizé représentent environ </a:t>
            </a:r>
            <a:r>
              <a:rPr lang="fr-FR" sz="1200" b="1" u="sng" dirty="0" smtClean="0"/>
              <a:t>81%</a:t>
            </a:r>
            <a:r>
              <a:rPr lang="fr-FR" sz="1200" dirty="0" smtClean="0"/>
              <a:t> des enfants accueillis, ne laissant que des ‘’miettes’’ à </a:t>
            </a:r>
            <a:r>
              <a:rPr lang="fr-FR" sz="1200" dirty="0" err="1" smtClean="0"/>
              <a:t>Arnas</a:t>
            </a:r>
            <a:r>
              <a:rPr lang="fr-FR" sz="1200" dirty="0" smtClean="0"/>
              <a:t>, Pommiers , Limas et toutes les autres communes.</a:t>
            </a:r>
          </a:p>
          <a:p>
            <a:r>
              <a:rPr lang="fr-FR" sz="1200" dirty="0" smtClean="0"/>
              <a:t>Même constat que l’année dernière pour les anciens caladois fidèles « éparpillés » dans les différentes communes, et mêmes remerciements à la Commune de Gleizé qui, à l’instar de la Mairie de Villefranche, joue le jeu gagnant de la pluralité des offres auprès de ses concitoyens.</a:t>
            </a:r>
          </a:p>
          <a:p>
            <a:r>
              <a:rPr lang="fr-FR" sz="1200" dirty="0" smtClean="0"/>
              <a:t>Je tiens encore à remercier les administrateurs pour l’excellence de leur collaboration.</a:t>
            </a:r>
          </a:p>
          <a:p>
            <a:r>
              <a:rPr lang="fr-FR" sz="1200" dirty="0" smtClean="0"/>
              <a:t>Seule ombre à ce tableau, le vieillissement de cette structure à laquelle nous sommes pourtant très attachés. La dernière grosse tranche de travaux date déjà de 2009 et nous espérons vraiment que, dans le climat harmonieux établi depuis tant d’années avec la Mairie de Villefranche, nous puissions </a:t>
            </a:r>
            <a:r>
              <a:rPr lang="fr-FR" sz="1200" dirty="0" err="1" smtClean="0"/>
              <a:t>refléchir</a:t>
            </a:r>
            <a:r>
              <a:rPr lang="fr-FR" sz="1200" dirty="0" smtClean="0"/>
              <a:t> et travailler de concert à une rénovation de cet outil à l’incroyable potentiel.</a:t>
            </a:r>
            <a:endParaRPr lang="fr-FR" sz="1200" dirty="0" smtClean="0"/>
          </a:p>
          <a:p>
            <a:endParaRPr lang="fr-FR" sz="1200" dirty="0" smtClean="0"/>
          </a:p>
          <a:p>
            <a:endParaRPr lang="fr-FR" sz="1200" dirty="0"/>
          </a:p>
          <a:p>
            <a:endParaRPr lang="fr-FR" sz="1200" dirty="0" smtClean="0"/>
          </a:p>
          <a:p>
            <a:endParaRPr lang="fr-FR" sz="12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a:p>
        </p:txBody>
      </p:sp>
    </p:spTree>
    <p:extLst>
      <p:ext uri="{BB962C8B-B14F-4D97-AF65-F5344CB8AC3E}">
        <p14:creationId xmlns:p14="http://schemas.microsoft.com/office/powerpoint/2010/main" val="920494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1689512513"/>
              </p:ext>
            </p:extLst>
          </p:nvPr>
        </p:nvGraphicFramePr>
        <p:xfrm>
          <a:off x="251520" y="116632"/>
          <a:ext cx="8640959" cy="6552727"/>
        </p:xfrm>
        <a:graphic>
          <a:graphicData uri="http://schemas.openxmlformats.org/presentationml/2006/ole">
            <mc:AlternateContent xmlns:mc="http://schemas.openxmlformats.org/markup-compatibility/2006">
              <mc:Choice xmlns:v="urn:schemas-microsoft-com:vml" Requires="v">
                <p:oleObj spid="_x0000_s36877" name="Acrobat Document" r:id="rId3" imgW="8019751" imgH="5667063" progId="AcroExch.Document.DC">
                  <p:embed/>
                </p:oleObj>
              </mc:Choice>
              <mc:Fallback>
                <p:oleObj name="Acrobat Document" r:id="rId3" imgW="8019751" imgH="5667063" progId="AcroExch.Document.DC">
                  <p:embed/>
                  <p:pic>
                    <p:nvPicPr>
                      <p:cNvPr id="0" name=""/>
                      <p:cNvPicPr/>
                      <p:nvPr/>
                    </p:nvPicPr>
                    <p:blipFill>
                      <a:blip r:embed="rId4"/>
                      <a:stretch>
                        <a:fillRect/>
                      </a:stretch>
                    </p:blipFill>
                    <p:spPr>
                      <a:xfrm>
                        <a:off x="251520" y="116632"/>
                        <a:ext cx="8640959" cy="6552727"/>
                      </a:xfrm>
                      <a:prstGeom prst="rect">
                        <a:avLst/>
                      </a:prstGeom>
                    </p:spPr>
                  </p:pic>
                </p:oleObj>
              </mc:Fallback>
            </mc:AlternateContent>
          </a:graphicData>
        </a:graphic>
      </p:graphicFrame>
    </p:spTree>
    <p:extLst>
      <p:ext uri="{BB962C8B-B14F-4D97-AF65-F5344CB8AC3E}">
        <p14:creationId xmlns:p14="http://schemas.microsoft.com/office/powerpoint/2010/main" val="224703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2736477643"/>
              </p:ext>
            </p:extLst>
          </p:nvPr>
        </p:nvGraphicFramePr>
        <p:xfrm>
          <a:off x="107504" y="11504"/>
          <a:ext cx="8846213" cy="6657855"/>
        </p:xfrm>
        <a:graphic>
          <a:graphicData uri="http://schemas.openxmlformats.org/presentationml/2006/ole">
            <mc:AlternateContent xmlns:mc="http://schemas.openxmlformats.org/markup-compatibility/2006">
              <mc:Choice xmlns:v="urn:schemas-microsoft-com:vml" Requires="v">
                <p:oleObj spid="_x0000_s37901" name="Acrobat Document" r:id="rId3" imgW="8019751" imgH="5667063" progId="AcroExch.Document.DC">
                  <p:embed/>
                </p:oleObj>
              </mc:Choice>
              <mc:Fallback>
                <p:oleObj name="Acrobat Document" r:id="rId3" imgW="8019751" imgH="5667063" progId="AcroExch.Document.DC">
                  <p:embed/>
                  <p:pic>
                    <p:nvPicPr>
                      <p:cNvPr id="0" name=""/>
                      <p:cNvPicPr/>
                      <p:nvPr/>
                    </p:nvPicPr>
                    <p:blipFill>
                      <a:blip r:embed="rId4"/>
                      <a:stretch>
                        <a:fillRect/>
                      </a:stretch>
                    </p:blipFill>
                    <p:spPr>
                      <a:xfrm>
                        <a:off x="107504" y="11504"/>
                        <a:ext cx="8846213" cy="6657855"/>
                      </a:xfrm>
                      <a:prstGeom prst="rect">
                        <a:avLst/>
                      </a:prstGeom>
                    </p:spPr>
                  </p:pic>
                </p:oleObj>
              </mc:Fallback>
            </mc:AlternateContent>
          </a:graphicData>
        </a:graphic>
      </p:graphicFrame>
    </p:spTree>
    <p:extLst>
      <p:ext uri="{BB962C8B-B14F-4D97-AF65-F5344CB8AC3E}">
        <p14:creationId xmlns:p14="http://schemas.microsoft.com/office/powerpoint/2010/main" val="2372609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contenu 7"/>
          <p:cNvSpPr>
            <a:spLocks noGrp="1"/>
          </p:cNvSpPr>
          <p:nvPr>
            <p:ph sz="quarter" idx="13"/>
          </p:nvPr>
        </p:nvSpPr>
        <p:spPr/>
        <p:txBody>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1789085558"/>
              </p:ext>
            </p:extLst>
          </p:nvPr>
        </p:nvGraphicFramePr>
        <p:xfrm>
          <a:off x="251520" y="260648"/>
          <a:ext cx="8568951" cy="6336703"/>
        </p:xfrm>
        <a:graphic>
          <a:graphicData uri="http://schemas.openxmlformats.org/presentationml/2006/ole">
            <mc:AlternateContent xmlns:mc="http://schemas.openxmlformats.org/markup-compatibility/2006">
              <mc:Choice xmlns:v="urn:schemas-microsoft-com:vml" Requires="v">
                <p:oleObj spid="_x0000_s39945" name="Acrobat Document" r:id="rId3" imgW="8019751" imgH="5667063" progId="AcroExch.Document.DC">
                  <p:embed/>
                </p:oleObj>
              </mc:Choice>
              <mc:Fallback>
                <p:oleObj name="Acrobat Document" r:id="rId3" imgW="8019751" imgH="5667063" progId="AcroExch.Document.DC">
                  <p:embed/>
                  <p:pic>
                    <p:nvPicPr>
                      <p:cNvPr id="0" name=""/>
                      <p:cNvPicPr/>
                      <p:nvPr/>
                    </p:nvPicPr>
                    <p:blipFill>
                      <a:blip r:embed="rId4"/>
                      <a:stretch>
                        <a:fillRect/>
                      </a:stretch>
                    </p:blipFill>
                    <p:spPr>
                      <a:xfrm>
                        <a:off x="251520" y="260648"/>
                        <a:ext cx="8568951" cy="6336703"/>
                      </a:xfrm>
                      <a:prstGeom prst="rect">
                        <a:avLst/>
                      </a:prstGeom>
                    </p:spPr>
                  </p:pic>
                </p:oleObj>
              </mc:Fallback>
            </mc:AlternateContent>
          </a:graphicData>
        </a:graphic>
      </p:graphicFrame>
    </p:spTree>
    <p:extLst>
      <p:ext uri="{BB962C8B-B14F-4D97-AF65-F5344CB8AC3E}">
        <p14:creationId xmlns:p14="http://schemas.microsoft.com/office/powerpoint/2010/main" val="167285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1210457725"/>
              </p:ext>
            </p:extLst>
          </p:nvPr>
        </p:nvGraphicFramePr>
        <p:xfrm>
          <a:off x="0" y="0"/>
          <a:ext cx="9143999" cy="6857999"/>
        </p:xfrm>
        <a:graphic>
          <a:graphicData uri="http://schemas.openxmlformats.org/presentationml/2006/ole">
            <mc:AlternateContent xmlns:mc="http://schemas.openxmlformats.org/markup-compatibility/2006">
              <mc:Choice xmlns:v="urn:schemas-microsoft-com:vml" Requires="v">
                <p:oleObj spid="_x0000_s38923" name="Acrobat Document" r:id="rId3" imgW="8019751" imgH="5667063" progId="AcroExch.Document.DC">
                  <p:embed/>
                </p:oleObj>
              </mc:Choice>
              <mc:Fallback>
                <p:oleObj name="Acrobat Document" r:id="rId3" imgW="8019751" imgH="5667063" progId="AcroExch.Document.DC">
                  <p:embed/>
                  <p:pic>
                    <p:nvPicPr>
                      <p:cNvPr id="0" name=""/>
                      <p:cNvPicPr/>
                      <p:nvPr/>
                    </p:nvPicPr>
                    <p:blipFill>
                      <a:blip r:embed="rId4"/>
                      <a:stretch>
                        <a:fillRect/>
                      </a:stretch>
                    </p:blipFill>
                    <p:spPr>
                      <a:xfrm>
                        <a:off x="0" y="0"/>
                        <a:ext cx="9143999" cy="6857999"/>
                      </a:xfrm>
                      <a:prstGeom prst="rect">
                        <a:avLst/>
                      </a:prstGeom>
                    </p:spPr>
                  </p:pic>
                </p:oleObj>
              </mc:Fallback>
            </mc:AlternateContent>
          </a:graphicData>
        </a:graphic>
      </p:graphicFrame>
    </p:spTree>
    <p:extLst>
      <p:ext uri="{BB962C8B-B14F-4D97-AF65-F5344CB8AC3E}">
        <p14:creationId xmlns:p14="http://schemas.microsoft.com/office/powerpoint/2010/main" val="3590024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Utilisateur\AppData\Local\Microsoft\Windows\INetCache\IE\T5PMCM77\board-64272_960_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 y="188640"/>
            <a:ext cx="9144000" cy="65527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tilisateur\AppData\Local\Microsoft\Windows\INetCache\IE\T5PMCM77\board-64272_960_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015273">
            <a:off x="1069802" y="3452508"/>
            <a:ext cx="6790642" cy="707886"/>
          </a:xfrm>
          <a:prstGeom prst="rect">
            <a:avLst/>
          </a:prstGeom>
        </p:spPr>
        <p:txBody>
          <a:bodyPr wrap="none">
            <a:spAutoFit/>
          </a:bodyPr>
          <a:lstStyle/>
          <a:p>
            <a:r>
              <a:rPr lang="fr-FR" sz="4000" dirty="0">
                <a:solidFill>
                  <a:schemeClr val="bg1"/>
                </a:solidFill>
                <a:latin typeface="Brush Script MT" panose="03060802040406070304" pitchFamily="66" charset="0"/>
              </a:rPr>
              <a:t>VIVE LA COURTE </a:t>
            </a:r>
            <a:r>
              <a:rPr lang="fr-FR" sz="4000" dirty="0" smtClean="0">
                <a:solidFill>
                  <a:schemeClr val="bg1"/>
                </a:solidFill>
                <a:latin typeface="Brush Script MT" panose="03060802040406070304" pitchFamily="66" charset="0"/>
              </a:rPr>
              <a:t>ECHELLE !!</a:t>
            </a:r>
            <a:endParaRPr lang="fr-FR" sz="4000" dirty="0">
              <a:solidFill>
                <a:schemeClr val="bg1"/>
              </a:solidFill>
              <a:latin typeface="Brush Script MT" panose="03060802040406070304" pitchFamily="66" charset="0"/>
            </a:endParaRPr>
          </a:p>
        </p:txBody>
      </p:sp>
      <p:sp>
        <p:nvSpPr>
          <p:cNvPr id="5" name="Rectangle 4"/>
          <p:cNvSpPr/>
          <p:nvPr/>
        </p:nvSpPr>
        <p:spPr>
          <a:xfrm rot="21021550">
            <a:off x="2261736" y="1963579"/>
            <a:ext cx="4602542" cy="707886"/>
          </a:xfrm>
          <a:prstGeom prst="rect">
            <a:avLst/>
          </a:prstGeom>
        </p:spPr>
        <p:txBody>
          <a:bodyPr wrap="none">
            <a:spAutoFit/>
          </a:bodyPr>
          <a:lstStyle/>
          <a:p>
            <a:r>
              <a:rPr lang="fr-FR" sz="4000" dirty="0">
                <a:solidFill>
                  <a:schemeClr val="bg1"/>
                </a:solidFill>
                <a:latin typeface="Brush Script MT" panose="03060802040406070304" pitchFamily="66" charset="0"/>
              </a:rPr>
              <a:t>Bonne soirée à tous </a:t>
            </a:r>
            <a:r>
              <a:rPr lang="fr-FR" sz="4000" dirty="0" smtClean="0">
                <a:solidFill>
                  <a:schemeClr val="bg1"/>
                </a:solidFill>
                <a:latin typeface="Brush Script MT" panose="03060802040406070304" pitchFamily="66" charset="0"/>
              </a:rPr>
              <a:t>…..et</a:t>
            </a:r>
            <a:endParaRPr lang="fr-FR" sz="4000"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283668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1700808"/>
            <a:ext cx="6624736" cy="3970318"/>
          </a:xfrm>
          <a:prstGeom prst="rect">
            <a:avLst/>
          </a:prstGeom>
          <a:noFill/>
        </p:spPr>
        <p:txBody>
          <a:bodyPr wrap="square" rtlCol="0">
            <a:spAutoFit/>
          </a:bodyPr>
          <a:lstStyle/>
          <a:p>
            <a:pPr marL="342900" indent="-342900">
              <a:buFont typeface="+mj-lt"/>
              <a:buAutoNum type="arabicParenR"/>
            </a:pPr>
            <a:r>
              <a:rPr lang="fr-FR" dirty="0"/>
              <a:t>LECTURE ET APPROBATION DU COMPTE RENDU DE L’ASSEMBLEE GENERALE </a:t>
            </a:r>
            <a:r>
              <a:rPr lang="fr-FR" dirty="0" smtClean="0"/>
              <a:t>2019</a:t>
            </a:r>
            <a:endParaRPr lang="fr-FR" dirty="0"/>
          </a:p>
          <a:p>
            <a:pPr marL="342900" indent="-342900">
              <a:buFont typeface="+mj-lt"/>
              <a:buAutoNum type="arabicParenR"/>
            </a:pPr>
            <a:endParaRPr lang="fr-FR" dirty="0"/>
          </a:p>
          <a:p>
            <a:pPr marL="342900" indent="-342900">
              <a:buFont typeface="+mj-lt"/>
              <a:buAutoNum type="arabicParenR"/>
            </a:pPr>
            <a:r>
              <a:rPr lang="fr-FR" dirty="0"/>
              <a:t>RAPPORT FINANCIER ( Laurent SIMO, Cabinet IN EXTENSO)</a:t>
            </a:r>
          </a:p>
          <a:p>
            <a:pPr marL="342900" indent="-342900">
              <a:buFont typeface="+mj-lt"/>
              <a:buAutoNum type="arabicParenR"/>
            </a:pPr>
            <a:endParaRPr lang="fr-FR" dirty="0"/>
          </a:p>
          <a:p>
            <a:pPr marL="342900" indent="-342900">
              <a:buFont typeface="+mj-lt"/>
              <a:buAutoNum type="arabicParenR"/>
            </a:pPr>
            <a:r>
              <a:rPr lang="fr-FR" dirty="0"/>
              <a:t>RAPPORT MORAL</a:t>
            </a:r>
          </a:p>
          <a:p>
            <a:pPr marL="342900" indent="-342900">
              <a:buFont typeface="+mj-lt"/>
              <a:buAutoNum type="arabicParenR"/>
            </a:pPr>
            <a:endParaRPr lang="fr-FR" dirty="0"/>
          </a:p>
          <a:p>
            <a:pPr marL="342900" indent="-342900">
              <a:buFont typeface="+mj-lt"/>
              <a:buAutoNum type="arabicParenR"/>
            </a:pPr>
            <a:r>
              <a:rPr lang="fr-FR" dirty="0"/>
              <a:t>RAPPORT D’ACTIVITES</a:t>
            </a:r>
          </a:p>
          <a:p>
            <a:pPr marL="342900" indent="-342900">
              <a:buFont typeface="+mj-lt"/>
              <a:buAutoNum type="arabicParenR"/>
            </a:pPr>
            <a:endParaRPr lang="fr-FR" dirty="0"/>
          </a:p>
          <a:p>
            <a:pPr marL="342900" indent="-342900">
              <a:buFont typeface="+mj-lt"/>
              <a:buAutoNum type="arabicParenR"/>
            </a:pPr>
            <a:r>
              <a:rPr lang="fr-FR" dirty="0"/>
              <a:t>Elections</a:t>
            </a:r>
          </a:p>
          <a:p>
            <a:pPr marL="342900" indent="-342900">
              <a:buFont typeface="+mj-lt"/>
              <a:buAutoNum type="arabicParenR"/>
            </a:pPr>
            <a:endParaRPr lang="fr-FR" dirty="0"/>
          </a:p>
          <a:p>
            <a:pPr marL="342900" indent="-342900">
              <a:buFont typeface="+mj-lt"/>
              <a:buAutoNum type="arabicParenR"/>
            </a:pPr>
            <a:r>
              <a:rPr lang="fr-FR" dirty="0"/>
              <a:t>Echanges et questions diverses</a:t>
            </a:r>
          </a:p>
          <a:p>
            <a:endParaRPr lang="fr-FR" dirty="0"/>
          </a:p>
          <a:p>
            <a:endParaRPr lang="fr-FR" dirty="0"/>
          </a:p>
        </p:txBody>
      </p:sp>
    </p:spTree>
    <p:extLst>
      <p:ext uri="{BB962C8B-B14F-4D97-AF65-F5344CB8AC3E}">
        <p14:creationId xmlns:p14="http://schemas.microsoft.com/office/powerpoint/2010/main" val="650165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92129B58-7CE1-4BC1-9084-AB5F819F0852}"/>
              </a:ext>
            </a:extLst>
          </p:cNvPr>
          <p:cNvSpPr>
            <a:spLocks noGrp="1" noChangeArrowheads="1"/>
          </p:cNvSpPr>
          <p:nvPr>
            <p:ph type="title"/>
          </p:nvPr>
        </p:nvSpPr>
        <p:spPr>
          <a:xfrm>
            <a:off x="379413" y="220663"/>
            <a:ext cx="6754812" cy="669925"/>
          </a:xfrm>
          <a:noFill/>
        </p:spPr>
        <p:txBody>
          <a:bodyPr lIns="90488" tIns="44450" rIns="90488" bIns="44450"/>
          <a:lstStyle/>
          <a:p>
            <a:pPr eaLnBrk="1" hangingPunct="1"/>
            <a:r>
              <a:rPr lang="fr-FR" altLang="fr-FR" dirty="0"/>
              <a:t>Commentaires sur le bilan</a:t>
            </a:r>
          </a:p>
        </p:txBody>
      </p:sp>
      <p:sp>
        <p:nvSpPr>
          <p:cNvPr id="22531" name="Espace réservé du contenu 1">
            <a:extLst>
              <a:ext uri="{FF2B5EF4-FFF2-40B4-BE49-F238E27FC236}">
                <a16:creationId xmlns:a16="http://schemas.microsoft.com/office/drawing/2014/main" xmlns="" id="{C0859BA6-2989-4F8E-9DA9-70ED5915501A}"/>
              </a:ext>
            </a:extLst>
          </p:cNvPr>
          <p:cNvSpPr>
            <a:spLocks noGrp="1" noChangeArrowheads="1"/>
          </p:cNvSpPr>
          <p:nvPr>
            <p:ph sz="half" idx="2"/>
          </p:nvPr>
        </p:nvSpPr>
        <p:spPr>
          <a:xfrm>
            <a:off x="539552" y="1780246"/>
            <a:ext cx="8499475" cy="5111750"/>
          </a:xfrm>
        </p:spPr>
        <p:txBody>
          <a:bodyPr/>
          <a:lstStyle/>
          <a:p>
            <a:pPr>
              <a:lnSpc>
                <a:spcPct val="100000"/>
              </a:lnSpc>
              <a:spcBef>
                <a:spcPts val="600"/>
              </a:spcBef>
              <a:spcAft>
                <a:spcPct val="0"/>
              </a:spcAft>
            </a:pPr>
            <a:r>
              <a:rPr lang="fr-FR" altLang="fr-FR" sz="2300" dirty="0">
                <a:solidFill>
                  <a:schemeClr val="tx1"/>
                </a:solidFill>
              </a:rPr>
              <a:t>Les fonds associatifs se composent des fonds propres, du résultat et de la provision constituée pour face aux engagements de retraite, soit :</a:t>
            </a:r>
          </a:p>
          <a:p>
            <a:pPr lvl="1">
              <a:lnSpc>
                <a:spcPct val="100000"/>
              </a:lnSpc>
              <a:spcBef>
                <a:spcPts val="600"/>
              </a:spcBef>
              <a:spcAft>
                <a:spcPct val="0"/>
              </a:spcAft>
            </a:pPr>
            <a:r>
              <a:rPr lang="fr-FR" altLang="fr-FR" sz="2200" dirty="0">
                <a:solidFill>
                  <a:schemeClr val="tx1"/>
                </a:solidFill>
              </a:rPr>
              <a:t>33 708 € à fin 2017</a:t>
            </a:r>
          </a:p>
          <a:p>
            <a:pPr lvl="1">
              <a:lnSpc>
                <a:spcPct val="100000"/>
              </a:lnSpc>
              <a:spcBef>
                <a:spcPts val="600"/>
              </a:spcBef>
              <a:spcAft>
                <a:spcPct val="0"/>
              </a:spcAft>
            </a:pPr>
            <a:r>
              <a:rPr lang="fr-FR" altLang="fr-FR" sz="2200" dirty="0">
                <a:solidFill>
                  <a:schemeClr val="tx1"/>
                </a:solidFill>
              </a:rPr>
              <a:t>50 208 € à fin 2018 équivalent à 1,8 mois de charges d’exploitation</a:t>
            </a:r>
          </a:p>
          <a:p>
            <a:pPr>
              <a:lnSpc>
                <a:spcPct val="100000"/>
              </a:lnSpc>
              <a:spcBef>
                <a:spcPts val="900"/>
              </a:spcBef>
              <a:spcAft>
                <a:spcPct val="0"/>
              </a:spcAft>
            </a:pPr>
            <a:r>
              <a:rPr lang="fr-FR" altLang="fr-FR" sz="2300" dirty="0">
                <a:solidFill>
                  <a:schemeClr val="tx1"/>
                </a:solidFill>
              </a:rPr>
              <a:t>La provision d’engagement de retraite est comptabilisée intégralement sur l’exercice</a:t>
            </a:r>
          </a:p>
          <a:p>
            <a:pPr>
              <a:lnSpc>
                <a:spcPct val="100000"/>
              </a:lnSpc>
              <a:spcBef>
                <a:spcPts val="900"/>
              </a:spcBef>
              <a:spcAft>
                <a:spcPct val="0"/>
              </a:spcAft>
            </a:pPr>
            <a:r>
              <a:rPr lang="fr-FR" altLang="fr-FR" sz="2300" dirty="0">
                <a:solidFill>
                  <a:schemeClr val="tx1"/>
                </a:solidFill>
              </a:rPr>
              <a:t>La trésorerie disponible en fin d’exercice est en nette augmentation, à + 52 K€, soit une augmentation de + 11 K€ en lien avec l’excédent </a:t>
            </a:r>
          </a:p>
        </p:txBody>
      </p:sp>
    </p:spTree>
  </p:cSld>
  <p:clrMapOvr>
    <a:masterClrMapping/>
  </p:clrMapOvr>
  <p:transition spd="slow">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3287019D-56D5-4E82-AB50-BD3E3E98486B}"/>
              </a:ext>
            </a:extLst>
          </p:cNvPr>
          <p:cNvSpPr>
            <a:spLocks noGrp="1" noChangeArrowheads="1"/>
          </p:cNvSpPr>
          <p:nvPr>
            <p:ph type="title"/>
          </p:nvPr>
        </p:nvSpPr>
        <p:spPr/>
        <p:txBody>
          <a:bodyPr/>
          <a:lstStyle/>
          <a:p>
            <a:pPr eaLnBrk="1" hangingPunct="1"/>
            <a:r>
              <a:rPr lang="fr-FR" altLang="fr-FR"/>
              <a:t>Proposition d’affectation du résultat</a:t>
            </a:r>
          </a:p>
        </p:txBody>
      </p:sp>
      <p:sp useBgFill="1">
        <p:nvSpPr>
          <p:cNvPr id="28675" name="Oval 15">
            <a:extLst>
              <a:ext uri="{FF2B5EF4-FFF2-40B4-BE49-F238E27FC236}">
                <a16:creationId xmlns:a16="http://schemas.microsoft.com/office/drawing/2014/main" xmlns="" id="{59DB4F88-2C8C-4930-AEDA-F0054299E002}"/>
              </a:ext>
            </a:extLst>
          </p:cNvPr>
          <p:cNvSpPr>
            <a:spLocks noChangeArrowheads="1"/>
          </p:cNvSpPr>
          <p:nvPr/>
        </p:nvSpPr>
        <p:spPr bwMode="auto">
          <a:xfrm>
            <a:off x="576263" y="4818063"/>
            <a:ext cx="3429000" cy="1371600"/>
          </a:xfrm>
          <a:prstGeom prst="ellipse">
            <a:avLst/>
          </a:prstGeom>
          <a:ln w="31750">
            <a:solidFill>
              <a:schemeClr val="tx1"/>
            </a:solidFill>
            <a:prstDash val="sysDot"/>
            <a:round/>
            <a:headEnd/>
            <a:tailEnd/>
          </a:ln>
        </p:spPr>
        <p:txBody>
          <a:bodyPr wrap="none" anchor="ctr"/>
          <a:lstStyle>
            <a:lvl1pPr>
              <a:lnSpc>
                <a:spcPct val="102000"/>
              </a:lnSpc>
              <a:spcAft>
                <a:spcPct val="37000"/>
              </a:spcAft>
              <a:buClr>
                <a:schemeClr val="accent2"/>
              </a:buClr>
              <a:buFont typeface="Verdana" panose="020B0604030504040204" pitchFamily="34" charset="0"/>
              <a:buChar char="•"/>
              <a:defRPr sz="2600">
                <a:solidFill>
                  <a:srgbClr val="091D5D"/>
                </a:solidFill>
                <a:latin typeface="Arial" panose="020B0604020202020204" pitchFamily="34" charset="0"/>
                <a:cs typeface="Arial" panose="020B0604020202020204" pitchFamily="34" charset="0"/>
              </a:defRPr>
            </a:lvl1pPr>
            <a:lvl2pPr marL="742950" indent="-285750">
              <a:lnSpc>
                <a:spcPct val="94000"/>
              </a:lnSpc>
              <a:spcAft>
                <a:spcPct val="36000"/>
              </a:spcAft>
              <a:buClr>
                <a:schemeClr val="accent2"/>
              </a:buClr>
              <a:buFont typeface="Times New Roman" panose="02020603050405020304" pitchFamily="18" charset="0"/>
              <a:buChar char="–"/>
              <a:defRPr sz="2200">
                <a:solidFill>
                  <a:srgbClr val="091D5D"/>
                </a:solidFill>
                <a:latin typeface="Arial" panose="020B0604020202020204" pitchFamily="34" charset="0"/>
                <a:cs typeface="Arial" panose="020B0604020202020204" pitchFamily="34" charset="0"/>
              </a:defRPr>
            </a:lvl2pPr>
            <a:lvl3pPr marL="1143000" indent="-228600">
              <a:lnSpc>
                <a:spcPct val="95000"/>
              </a:lnSpc>
              <a:spcAft>
                <a:spcPct val="30000"/>
              </a:spcAft>
              <a:buClr>
                <a:schemeClr val="accent2"/>
              </a:buClr>
              <a:buFont typeface="Times New Roman" panose="02020603050405020304" pitchFamily="18" charset="0"/>
              <a:buChar char="–"/>
              <a:defRPr>
                <a:solidFill>
                  <a:srgbClr val="091D5D"/>
                </a:solidFill>
                <a:latin typeface="Arial" panose="020B0604020202020204" pitchFamily="34" charset="0"/>
                <a:cs typeface="Arial" panose="020B0604020202020204" pitchFamily="34" charset="0"/>
              </a:defRPr>
            </a:lvl3pPr>
            <a:lvl4pPr marL="1600200" indent="-228600">
              <a:spcBef>
                <a:spcPct val="20000"/>
              </a:spcBef>
              <a:spcAft>
                <a:spcPct val="20000"/>
              </a:spcAft>
              <a:buClr>
                <a:schemeClr val="accent2"/>
              </a:buClr>
              <a:buFont typeface="Arial" panose="020B0604020202020204" pitchFamily="34" charset="0"/>
              <a:buChar char="–"/>
              <a:defRPr sz="1600">
                <a:solidFill>
                  <a:srgbClr val="091D5D"/>
                </a:solidFill>
                <a:latin typeface="Arial" panose="020B0604020202020204" pitchFamily="34" charset="0"/>
                <a:cs typeface="Arial" panose="020B0604020202020204" pitchFamily="34" charset="0"/>
              </a:defRPr>
            </a:lvl4pPr>
            <a:lvl5pPr marL="2057400" indent="-228600">
              <a:spcBef>
                <a:spcPct val="20000"/>
              </a:spcBef>
              <a:spcAft>
                <a:spcPct val="20000"/>
              </a:spcAft>
              <a:buClr>
                <a:schemeClr val="folHlink"/>
              </a:buClr>
              <a:buFont typeface="Wingdings" panose="05000000000000000000" pitchFamily="2" charset="2"/>
              <a:defRPr sz="1000">
                <a:solidFill>
                  <a:schemeClr val="bg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20000"/>
              </a:spcAft>
              <a:buClr>
                <a:schemeClr val="folHlink"/>
              </a:buClr>
              <a:buFont typeface="Wingdings" panose="05000000000000000000" pitchFamily="2" charset="2"/>
              <a:defRPr sz="1000">
                <a:solidFill>
                  <a:schemeClr val="bg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20000"/>
              </a:spcAft>
              <a:buClr>
                <a:schemeClr val="folHlink"/>
              </a:buClr>
              <a:buFont typeface="Wingdings" panose="05000000000000000000" pitchFamily="2" charset="2"/>
              <a:defRPr sz="1000">
                <a:solidFill>
                  <a:schemeClr val="bg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20000"/>
              </a:spcAft>
              <a:buClr>
                <a:schemeClr val="folHlink"/>
              </a:buClr>
              <a:buFont typeface="Wingdings" panose="05000000000000000000" pitchFamily="2" charset="2"/>
              <a:defRPr sz="1000">
                <a:solidFill>
                  <a:schemeClr val="bg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20000"/>
              </a:spcAft>
              <a:buClr>
                <a:schemeClr val="folHlink"/>
              </a:buClr>
              <a:buFont typeface="Wingdings" panose="05000000000000000000" pitchFamily="2" charset="2"/>
              <a:defRPr sz="1000">
                <a:solidFill>
                  <a:schemeClr val="bg1"/>
                </a:solidFill>
                <a:latin typeface="Verdana" panose="020B0604030504040204" pitchFamily="34" charset="0"/>
                <a:cs typeface="Arial" panose="020B0604020202020204" pitchFamily="34" charset="0"/>
              </a:defRPr>
            </a:lvl9pPr>
          </a:lstStyle>
          <a:p>
            <a:pPr algn="ctr">
              <a:lnSpc>
                <a:spcPct val="100000"/>
              </a:lnSpc>
              <a:spcAft>
                <a:spcPct val="0"/>
              </a:spcAft>
              <a:buClrTx/>
              <a:buFontTx/>
              <a:buNone/>
            </a:pPr>
            <a:r>
              <a:rPr lang="fr-FR" altLang="fr-FR" sz="2400">
                <a:solidFill>
                  <a:schemeClr val="tx1"/>
                </a:solidFill>
                <a:latin typeface="Times New Roman" panose="02020603050405020304" pitchFamily="18" charset="0"/>
              </a:rPr>
              <a:t>Affectation de l’excédent</a:t>
            </a:r>
          </a:p>
          <a:p>
            <a:pPr algn="ctr">
              <a:lnSpc>
                <a:spcPct val="100000"/>
              </a:lnSpc>
              <a:spcAft>
                <a:spcPct val="0"/>
              </a:spcAft>
              <a:buClrTx/>
              <a:buFontTx/>
              <a:buNone/>
            </a:pPr>
            <a:r>
              <a:rPr lang="fr-FR" altLang="fr-FR" sz="2400">
                <a:solidFill>
                  <a:schemeClr val="tx1"/>
                </a:solidFill>
                <a:latin typeface="Times New Roman" panose="02020603050405020304" pitchFamily="18" charset="0"/>
              </a:rPr>
              <a:t>en réserves</a:t>
            </a:r>
          </a:p>
        </p:txBody>
      </p:sp>
      <p:sp>
        <p:nvSpPr>
          <p:cNvPr id="28676" name="Line 16">
            <a:extLst>
              <a:ext uri="{FF2B5EF4-FFF2-40B4-BE49-F238E27FC236}">
                <a16:creationId xmlns:a16="http://schemas.microsoft.com/office/drawing/2014/main" xmlns="" id="{017191FE-59FC-4366-8C76-A28802E1CF20}"/>
              </a:ext>
            </a:extLst>
          </p:cNvPr>
          <p:cNvSpPr>
            <a:spLocks noChangeShapeType="1"/>
          </p:cNvSpPr>
          <p:nvPr/>
        </p:nvSpPr>
        <p:spPr bwMode="auto">
          <a:xfrm flipV="1">
            <a:off x="2890838" y="3181350"/>
            <a:ext cx="2227262" cy="1636713"/>
          </a:xfrm>
          <a:prstGeom prst="line">
            <a:avLst/>
          </a:prstGeom>
          <a:noFill/>
          <a:ln w="38100" cmpd="dbl">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fr-FR"/>
          </a:p>
        </p:txBody>
      </p:sp>
      <p:graphicFrame>
        <p:nvGraphicFramePr>
          <p:cNvPr id="28677" name="Objet 1">
            <a:extLst>
              <a:ext uri="{FF2B5EF4-FFF2-40B4-BE49-F238E27FC236}">
                <a16:creationId xmlns:a16="http://schemas.microsoft.com/office/drawing/2014/main" xmlns="" id="{CF6C57F4-28AE-435B-B844-96805FCEF77A}"/>
              </a:ext>
            </a:extLst>
          </p:cNvPr>
          <p:cNvGraphicFramePr>
            <a:graphicFrameLocks noChangeAspect="1"/>
          </p:cNvGraphicFramePr>
          <p:nvPr/>
        </p:nvGraphicFramePr>
        <p:xfrm>
          <a:off x="1600200" y="1563688"/>
          <a:ext cx="6330950" cy="2163762"/>
        </p:xfrm>
        <a:graphic>
          <a:graphicData uri="http://schemas.openxmlformats.org/presentationml/2006/ole">
            <mc:AlternateContent xmlns:mc="http://schemas.openxmlformats.org/markup-compatibility/2006">
              <mc:Choice xmlns:v="urn:schemas-microsoft-com:vml" Requires="v">
                <p:oleObj spid="_x0000_s26659" name="Feuille de calcul" r:id="rId4" imgW="3695882" imgH="1263535" progId="Excel.Sheet.12">
                  <p:embed/>
                </p:oleObj>
              </mc:Choice>
              <mc:Fallback>
                <p:oleObj name="Feuille de calcul" r:id="rId4" imgW="3695882" imgH="1263535" progId="Excel.Sheet.12">
                  <p:embed/>
                  <p:pic>
                    <p:nvPicPr>
                      <p:cNvPr id="28677" name="Objet 1">
                        <a:extLst>
                          <a:ext uri="{FF2B5EF4-FFF2-40B4-BE49-F238E27FC236}">
                            <a16:creationId xmlns:a16="http://schemas.microsoft.com/office/drawing/2014/main" xmlns="" id="{CF6C57F4-28AE-435B-B844-96805FCEF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63688"/>
                        <a:ext cx="633095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0"/>
            <a:ext cx="8424936" cy="4431983"/>
          </a:xfrm>
          <a:prstGeom prst="rect">
            <a:avLst/>
          </a:prstGeom>
        </p:spPr>
        <p:txBody>
          <a:bodyPr wrap="square">
            <a:spAutoFit/>
          </a:bodyPr>
          <a:lstStyle/>
          <a:p>
            <a:r>
              <a:rPr lang="fr-FR" b="1" u="sng" dirty="0"/>
              <a:t>RAPPORT </a:t>
            </a:r>
            <a:r>
              <a:rPr lang="fr-FR" b="1" u="sng" dirty="0" smtClean="0"/>
              <a:t>MORAL</a:t>
            </a:r>
            <a:r>
              <a:rPr lang="fr-FR" dirty="0" smtClean="0"/>
              <a:t> </a:t>
            </a:r>
            <a:r>
              <a:rPr lang="fr-FR" b="1" u="sng" dirty="0" smtClean="0"/>
              <a:t>2018</a:t>
            </a:r>
            <a:r>
              <a:rPr lang="fr-FR" dirty="0" smtClean="0"/>
              <a:t>                     Mr </a:t>
            </a:r>
            <a:r>
              <a:rPr lang="fr-FR" dirty="0" err="1" smtClean="0"/>
              <a:t>Greuzard</a:t>
            </a:r>
            <a:r>
              <a:rPr lang="fr-FR" dirty="0" smtClean="0"/>
              <a:t> Président de l’Association</a:t>
            </a:r>
            <a:endParaRPr lang="fr-FR" b="1" u="sng" dirty="0"/>
          </a:p>
          <a:p>
            <a:endParaRPr lang="fr-FR" b="1" u="sng" dirty="0"/>
          </a:p>
          <a:p>
            <a:r>
              <a:rPr lang="fr-FR" sz="1200" dirty="0" err="1" smtClean="0"/>
              <a:t>Parrallèle</a:t>
            </a:r>
            <a:r>
              <a:rPr lang="fr-FR" sz="1200" dirty="0" smtClean="0"/>
              <a:t> est fait par le Président entre l’Equipe de France de Foot et La Courte Echelle. Victoire pour l’une le 15/07/2018. Titre de Champion du Monde et gloire pour le groupe de joueurs et entraîneurs.</a:t>
            </a:r>
          </a:p>
          <a:p>
            <a:r>
              <a:rPr lang="fr-FR" sz="1200" dirty="0" smtClean="0"/>
              <a:t>Mais pour en arriver là , il faut toute une équipe et des infrastructures. Il faut des organes décisionnels, des partenaires, des </a:t>
            </a:r>
            <a:r>
              <a:rPr lang="fr-FR" sz="1200" dirty="0" err="1" smtClean="0"/>
              <a:t>sponsors.I</a:t>
            </a:r>
            <a:r>
              <a:rPr lang="fr-FR" sz="1200" dirty="0" smtClean="0"/>
              <a:t> l faut des locaux et des terrains d’entrainements, il faut du personnel, des cuisiniers, des transporteurs, de la logistique</a:t>
            </a:r>
          </a:p>
          <a:p>
            <a:endParaRPr lang="fr-FR" sz="1200" dirty="0"/>
          </a:p>
          <a:p>
            <a:r>
              <a:rPr lang="fr-FR" sz="1200" dirty="0" smtClean="0"/>
              <a:t>Si nous sommes , à notre humble niveau « champions » en 2018 (en tout cas record historique de Fréquentation), nous le devons à une parfaite synergie de tous les acteurs en place:</a:t>
            </a:r>
          </a:p>
          <a:p>
            <a:r>
              <a:rPr lang="fr-FR" sz="1200" dirty="0" smtClean="0"/>
              <a:t>- L’Organe décisionnel d’un C.A. toujours de bon conseil , réactif et bienveillant.</a:t>
            </a:r>
          </a:p>
          <a:p>
            <a:r>
              <a:rPr lang="fr-FR" sz="1200" dirty="0" smtClean="0"/>
              <a:t>- Partenaires que sont, depuis des années, d’abord et en premier lieu la Mairie de Villefranche bien sûr, ses élus et ses différents services , mais aussi et </a:t>
            </a:r>
            <a:r>
              <a:rPr lang="fr-FR" sz="1200" dirty="0" err="1" smtClean="0"/>
              <a:t>pêle</a:t>
            </a:r>
            <a:r>
              <a:rPr lang="fr-FR" sz="1200" dirty="0" smtClean="0"/>
              <a:t> mêle, L’Ecole de Cirque de Bourg , Les Cavaliers du </a:t>
            </a:r>
            <a:r>
              <a:rPr lang="fr-FR" sz="1200" dirty="0" err="1" smtClean="0"/>
              <a:t>Bordelan</a:t>
            </a:r>
            <a:r>
              <a:rPr lang="fr-FR" sz="1200" dirty="0" smtClean="0"/>
              <a:t>, Oz Aventures,</a:t>
            </a:r>
          </a:p>
          <a:p>
            <a:r>
              <a:rPr lang="fr-FR" sz="1200" dirty="0" smtClean="0"/>
              <a:t>les différents clubs sportifs, Nos prestataires transport (</a:t>
            </a:r>
            <a:r>
              <a:rPr lang="fr-FR" sz="1200" dirty="0" err="1" smtClean="0"/>
              <a:t>Transdev</a:t>
            </a:r>
            <a:r>
              <a:rPr lang="fr-FR" sz="1200" dirty="0" smtClean="0"/>
              <a:t>) Repas (</a:t>
            </a:r>
            <a:r>
              <a:rPr lang="fr-FR" sz="1200" dirty="0" err="1" smtClean="0"/>
              <a:t>Rpc</a:t>
            </a:r>
            <a:r>
              <a:rPr lang="fr-FR" sz="1200" dirty="0" smtClean="0"/>
              <a:t>) Comptabilité (In Extenso)…</a:t>
            </a:r>
          </a:p>
          <a:p>
            <a:pPr marL="171450" indent="-171450">
              <a:buFontTx/>
              <a:buChar char="-"/>
            </a:pPr>
            <a:r>
              <a:rPr lang="fr-FR" sz="1200" dirty="0" smtClean="0"/>
              <a:t>Le personnel : Directeurs (permanent et vacataires) secrétaire, animateurs agent de service) et bénévoles.</a:t>
            </a:r>
          </a:p>
          <a:p>
            <a:pPr marL="171450" indent="-171450">
              <a:buFontTx/>
              <a:buChar char="-"/>
            </a:pPr>
            <a:r>
              <a:rPr lang="fr-FR" sz="1200" dirty="0" smtClean="0"/>
              <a:t>Les </a:t>
            </a:r>
            <a:r>
              <a:rPr lang="fr-FR" sz="1200" dirty="0"/>
              <a:t>terrains et infrastructures du Centre de loisirs Marc Julien mis à disposition et </a:t>
            </a:r>
            <a:r>
              <a:rPr lang="fr-FR" sz="1200" dirty="0" smtClean="0"/>
              <a:t>entretenus </a:t>
            </a:r>
            <a:r>
              <a:rPr lang="fr-FR" sz="1200" dirty="0"/>
              <a:t>par la Mairie de </a:t>
            </a:r>
            <a:r>
              <a:rPr lang="fr-FR" sz="1200" dirty="0" smtClean="0"/>
              <a:t>Villefranche</a:t>
            </a:r>
          </a:p>
          <a:p>
            <a:pPr marL="171450" indent="-171450">
              <a:buFontTx/>
              <a:buChar char="-"/>
            </a:pPr>
            <a:endParaRPr lang="fr-FR" sz="1200" dirty="0"/>
          </a:p>
          <a:p>
            <a:pPr marL="171450" indent="-171450">
              <a:buFontTx/>
              <a:buChar char="-"/>
            </a:pPr>
            <a:r>
              <a:rPr lang="fr-FR" sz="1200" dirty="0" smtClean="0"/>
              <a:t>C’est cette belle harmonie, cette volonté commune qui nous ont permis d’arriver à un niveau de fréquentation inespéré ainsi qu’à une assise financière stabilisée. Ce sont ces atouts là qu’il faudra cultiver encore et encore afin …</a:t>
            </a:r>
          </a:p>
          <a:p>
            <a:pPr marL="171450" indent="-171450">
              <a:buFontTx/>
              <a:buChar char="-"/>
            </a:pPr>
            <a:r>
              <a:rPr lang="fr-FR" sz="1200" dirty="0" smtClean="0"/>
              <a:t>…de remettre notre titre en jeu!!</a:t>
            </a:r>
            <a:endParaRPr lang="fr-FR" sz="1200" dirty="0"/>
          </a:p>
          <a:p>
            <a:endParaRPr lang="fr-FR" dirty="0"/>
          </a:p>
        </p:txBody>
      </p:sp>
    </p:spTree>
    <p:extLst>
      <p:ext uri="{BB962C8B-B14F-4D97-AF65-F5344CB8AC3E}">
        <p14:creationId xmlns:p14="http://schemas.microsoft.com/office/powerpoint/2010/main" val="408984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784976" cy="6863417"/>
          </a:xfrm>
          <a:prstGeom prst="rect">
            <a:avLst/>
          </a:prstGeom>
        </p:spPr>
        <p:txBody>
          <a:bodyPr wrap="square">
            <a:spAutoFit/>
          </a:bodyPr>
          <a:lstStyle/>
          <a:p>
            <a:r>
              <a:rPr lang="fr-FR" sz="1600" b="1" u="sng" dirty="0"/>
              <a:t>Rapport d’ Activités </a:t>
            </a:r>
            <a:r>
              <a:rPr lang="fr-FR" sz="1600" b="1" u="sng" dirty="0" smtClean="0"/>
              <a:t>2018</a:t>
            </a:r>
            <a:r>
              <a:rPr lang="fr-FR" sz="1600" dirty="0" smtClean="0"/>
              <a:t>            Mr RAGE Directeur de l’Association</a:t>
            </a:r>
            <a:endParaRPr lang="fr-FR" sz="1600" b="1" u="sng" dirty="0"/>
          </a:p>
          <a:p>
            <a:endParaRPr lang="fr-FR" sz="1600" b="1" u="sng" dirty="0" smtClean="0"/>
          </a:p>
          <a:p>
            <a:r>
              <a:rPr lang="fr-FR" sz="1200" dirty="0" smtClean="0"/>
              <a:t>Un mot tout d’abord sur la suite et fin des ateliers cirque puisque 2018 correspond à la fin de nos engagements avec les familles, ainsi qu’avec les communes, dans le cadre des </a:t>
            </a:r>
            <a:r>
              <a:rPr lang="fr-FR" sz="1200" dirty="0" err="1" smtClean="0"/>
              <a:t>Tap</a:t>
            </a:r>
            <a:r>
              <a:rPr lang="fr-FR" sz="1200" dirty="0" smtClean="0"/>
              <a:t> et des Nap. Les engagements ont été , jusqu’au bout, parfaitement honorés. S’il demeure un peu de regrets et d’amertume, cet arrêt des actions cirque a eu au moins un mérite, celui de nous remobiliser totalement, en temps et en énergie, sur le seul Centre de Loisirs, raison d’être initiale de notre association. </a:t>
            </a:r>
          </a:p>
          <a:p>
            <a:r>
              <a:rPr lang="fr-FR" sz="1200" dirty="0" smtClean="0"/>
              <a:t>A ce titre, toute progression dans la fréquentation souligne le bien-fondé de cette priorité.</a:t>
            </a:r>
          </a:p>
          <a:p>
            <a:r>
              <a:rPr lang="fr-FR" sz="1200" dirty="0" smtClean="0"/>
              <a:t>Et l’année 2018 incarne encore une fois cette progression. </a:t>
            </a:r>
          </a:p>
          <a:p>
            <a:r>
              <a:rPr lang="fr-FR" sz="1200" dirty="0" smtClean="0"/>
              <a:t>11 338 journées-enfants (malgré trois jours de fréquentation en moins par rapport à l’année dernière) c’est + 5% /2017, +16%/2016 et +…22% /2015….!</a:t>
            </a:r>
          </a:p>
          <a:p>
            <a:r>
              <a:rPr lang="fr-FR" sz="1200" dirty="0" smtClean="0"/>
              <a:t>Si l’on décortique l’origine communale de ces journées/enfants, c’est bien sûr la Ville de Villefranche qui représente le plus gros contingent, avec un nombre de j/e en légère progression ( +0,65%) mais un pourcentage total en légère régression (67,90 au lieu de 70,74%)</a:t>
            </a:r>
          </a:p>
          <a:p>
            <a:r>
              <a:rPr lang="fr-FR" sz="1200" dirty="0" smtClean="0"/>
              <a:t>C’est la commune de Gleizé qui connait un incroyable boum (+….51,5% !) de 8,67 à 12,53 % des j/e.</a:t>
            </a:r>
          </a:p>
          <a:p>
            <a:r>
              <a:rPr lang="fr-FR" sz="1200" dirty="0" smtClean="0"/>
              <a:t>Pommiers et </a:t>
            </a:r>
            <a:r>
              <a:rPr lang="fr-FR" sz="1200" dirty="0" err="1" smtClean="0"/>
              <a:t>Arnas</a:t>
            </a:r>
            <a:r>
              <a:rPr lang="fr-FR" sz="1200" dirty="0" smtClean="0"/>
              <a:t> demeurent dans les mêmes eaux, les communes dites extérieures étant, elles, en légères régression (16,10 contre 17,56% précédemment).</a:t>
            </a:r>
          </a:p>
          <a:p>
            <a:r>
              <a:rPr lang="fr-FR" sz="1200" dirty="0" smtClean="0"/>
              <a:t>Une constante parmi les communes extérieures et désormais également à Gleizé, ce sont beaucoup d’ex familles caladoises qui, bien qu’ayant quitté Villefranche, demeurent fidèles à notre association et à notre structure.</a:t>
            </a:r>
          </a:p>
          <a:p>
            <a:r>
              <a:rPr lang="fr-FR" sz="1200" dirty="0" smtClean="0"/>
              <a:t>Pourquoi cette fidélité ?</a:t>
            </a:r>
          </a:p>
          <a:p>
            <a:r>
              <a:rPr lang="fr-FR" sz="1200" dirty="0" smtClean="0"/>
              <a:t>D’abord, qualité et attrait de la structure proprement dite; c’est l’occasion de remercier la Ville de Villefranche pour la collaboration fructueuse qui est la nôtre, et qui va bien au-delà de la simple prise en charge matérielle (travaux, réparations, fluides ) du Centre de Loisirs.</a:t>
            </a:r>
          </a:p>
          <a:p>
            <a:r>
              <a:rPr lang="fr-FR" sz="1200" dirty="0" smtClean="0"/>
              <a:t>Mais, bien sûr, Qualité de l’investissement de tous celles et ceux (Directeurs vacataires, Adjoints, Animateurs, Agents de Service, Intervenants extérieurs, prestataires) qui continuent à porter haut et fort les couleurs de notre association par leur sérieux, leur enthousiasme et leur motivation. Mention particulière est faite à Mlle </a:t>
            </a:r>
            <a:r>
              <a:rPr lang="fr-FR" sz="1200" dirty="0" err="1" smtClean="0"/>
              <a:t>Bissay</a:t>
            </a:r>
            <a:r>
              <a:rPr lang="fr-FR" sz="1200" dirty="0" smtClean="0"/>
              <a:t> qui assure, depuis plusieurs années déjà, la direction des mercredi et de nombre de vacances scolaires.</a:t>
            </a:r>
          </a:p>
          <a:p>
            <a:r>
              <a:rPr lang="fr-FR" sz="1200" dirty="0" smtClean="0"/>
              <a:t>Enfin je veux redire la sérénité et la joie de travailler au quotidien dans cette association dont le conseil d’administration incarne confiance, compétence, pertinence et bienveillance.</a:t>
            </a:r>
          </a:p>
          <a:p>
            <a:r>
              <a:rPr lang="fr-FR" sz="1200" dirty="0" smtClean="0"/>
              <a:t>C’est tout un écho-système associatif qui bénéficie à nos adhérents (familles et enfants) et qui profitera à tous dans la mesure où chacun, de là où il est, gardera le souci de l’alimenter et de l’enrichir.</a:t>
            </a:r>
          </a:p>
          <a:p>
            <a:endParaRPr lang="fr-FR" sz="1200" dirty="0"/>
          </a:p>
          <a:p>
            <a:endParaRPr lang="fr-FR" sz="1200" dirty="0" smtClean="0"/>
          </a:p>
          <a:p>
            <a:endParaRPr lang="fr-FR" sz="1200" dirty="0"/>
          </a:p>
          <a:p>
            <a:pPr marL="285750" indent="-285750">
              <a:buFontTx/>
              <a:buChar char="-"/>
            </a:pPr>
            <a:endParaRPr lang="fr-FR" sz="1200" dirty="0"/>
          </a:p>
        </p:txBody>
      </p:sp>
    </p:spTree>
    <p:extLst>
      <p:ext uri="{BB962C8B-B14F-4D97-AF65-F5344CB8AC3E}">
        <p14:creationId xmlns:p14="http://schemas.microsoft.com/office/powerpoint/2010/main" val="387747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xmlns="" id="{8962EB9C-2A85-49FF-AB08-7E9A662AA82A}"/>
              </a:ext>
            </a:extLst>
          </p:cNvPr>
          <p:cNvSpPr>
            <a:spLocks noGrp="1" noChangeArrowheads="1"/>
          </p:cNvSpPr>
          <p:nvPr>
            <p:ph type="ctrTitle"/>
          </p:nvPr>
        </p:nvSpPr>
        <p:spPr>
          <a:xfrm>
            <a:off x="0" y="1982788"/>
            <a:ext cx="9144000" cy="1936750"/>
          </a:xfrm>
        </p:spPr>
        <p:txBody>
          <a:bodyPr/>
          <a:lstStyle/>
          <a:p>
            <a:pPr algn="ctr" eaLnBrk="1" hangingPunct="1"/>
            <a:r>
              <a:rPr lang="fr-FR" altLang="fr-FR" sz="2800" dirty="0"/>
              <a:t/>
            </a:r>
            <a:br>
              <a:rPr lang="fr-FR" altLang="fr-FR" sz="2800" dirty="0"/>
            </a:br>
            <a:r>
              <a:rPr lang="fr-FR" altLang="fr-FR" sz="5400" b="1" dirty="0"/>
              <a:t>Association Courte Echelle</a:t>
            </a:r>
            <a:r>
              <a:rPr lang="fr-FR" altLang="fr-FR" sz="6100" dirty="0"/>
              <a:t/>
            </a:r>
            <a:br>
              <a:rPr lang="fr-FR" altLang="fr-FR" sz="6100" dirty="0"/>
            </a:br>
            <a:r>
              <a:rPr lang="fr-FR" altLang="fr-FR" sz="2800" dirty="0"/>
              <a:t/>
            </a:r>
            <a:br>
              <a:rPr lang="fr-FR" altLang="fr-FR" sz="2800" dirty="0"/>
            </a:br>
            <a:endParaRPr lang="fr-FR" altLang="fr-FR" sz="2800" i="1" dirty="0"/>
          </a:p>
        </p:txBody>
      </p:sp>
      <p:sp>
        <p:nvSpPr>
          <p:cNvPr id="3" name="Rectangle 3">
            <a:extLst>
              <a:ext uri="{FF2B5EF4-FFF2-40B4-BE49-F238E27FC236}">
                <a16:creationId xmlns:a16="http://schemas.microsoft.com/office/drawing/2014/main" xmlns="" id="{92051DB8-022F-4004-B5B6-DBE78CF2B3AE}"/>
              </a:ext>
            </a:extLst>
          </p:cNvPr>
          <p:cNvSpPr>
            <a:spLocks noGrp="1" noChangeArrowheads="1"/>
          </p:cNvSpPr>
          <p:nvPr>
            <p:ph type="subTitle" idx="1"/>
          </p:nvPr>
        </p:nvSpPr>
        <p:spPr>
          <a:xfrm>
            <a:off x="1619672" y="4365104"/>
            <a:ext cx="6350000" cy="1125538"/>
          </a:xfrm>
          <a:solidFill>
            <a:schemeClr val="accent6">
              <a:lumMod val="40000"/>
              <a:lumOff val="60000"/>
            </a:schemeClr>
          </a:solidFill>
        </p:spPr>
        <p:txBody>
          <a:bodyPr lIns="90488" tIns="44450" rIns="90488" bIns="44450">
            <a:normAutofit fontScale="92500" lnSpcReduction="10000"/>
          </a:bodyPr>
          <a:lstStyle/>
          <a:p>
            <a:pPr marL="342900" indent="-342900" algn="ctr" eaLnBrk="1" hangingPunct="1">
              <a:tabLst/>
              <a:defRPr/>
            </a:pPr>
            <a:r>
              <a:rPr lang="fr-FR" sz="3200" b="1" dirty="0"/>
              <a:t>ASSEMBLEE GENERALE</a:t>
            </a:r>
          </a:p>
          <a:p>
            <a:pPr marL="342900" indent="-342900" algn="ctr" eaLnBrk="1" hangingPunct="1">
              <a:tabLst/>
              <a:defRPr/>
            </a:pPr>
            <a:r>
              <a:rPr lang="fr-FR" sz="3200" b="1" dirty="0" smtClean="0"/>
              <a:t>07 Octobre 2020</a:t>
            </a:r>
            <a:endParaRPr lang="fr-FR" sz="3200" b="1" dirty="0"/>
          </a:p>
          <a:p>
            <a:pPr marL="342900" indent="-342900" algn="ctr" eaLnBrk="1" hangingPunct="1">
              <a:tabLst/>
              <a:defRPr/>
            </a:pPr>
            <a:endParaRPr lang="fr-FR"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xmlns="" id="{71DE5997-08AE-4F0E-9FFB-D170EDCF1958}"/>
              </a:ext>
            </a:extLst>
          </p:cNvPr>
          <p:cNvSpPr>
            <a:spLocks noGrp="1" noChangeArrowheads="1"/>
          </p:cNvSpPr>
          <p:nvPr>
            <p:ph type="title"/>
          </p:nvPr>
        </p:nvSpPr>
        <p:spPr>
          <a:xfrm>
            <a:off x="-612576" y="404664"/>
            <a:ext cx="8507413" cy="401638"/>
          </a:xfrm>
        </p:spPr>
        <p:txBody>
          <a:bodyPr/>
          <a:lstStyle/>
          <a:p>
            <a:pPr algn="ctr" eaLnBrk="1" hangingPunct="1"/>
            <a:r>
              <a:rPr lang="fr-FR" altLang="fr-FR" dirty="0"/>
              <a:t>SOMMAIRE</a:t>
            </a:r>
          </a:p>
        </p:txBody>
      </p:sp>
      <p:sp>
        <p:nvSpPr>
          <p:cNvPr id="361475" name="Rectangle 3">
            <a:extLst>
              <a:ext uri="{FF2B5EF4-FFF2-40B4-BE49-F238E27FC236}">
                <a16:creationId xmlns:a16="http://schemas.microsoft.com/office/drawing/2014/main" xmlns="" id="{385998E5-2705-442B-B826-FC464254BF26}"/>
              </a:ext>
            </a:extLst>
          </p:cNvPr>
          <p:cNvSpPr>
            <a:spLocks noGrp="1" noChangeArrowheads="1"/>
          </p:cNvSpPr>
          <p:nvPr>
            <p:ph type="body" idx="1"/>
          </p:nvPr>
        </p:nvSpPr>
        <p:spPr>
          <a:xfrm>
            <a:off x="384175" y="1436688"/>
            <a:ext cx="8507413" cy="5059362"/>
          </a:xfrm>
        </p:spPr>
        <p:txBody>
          <a:bodyPr/>
          <a:lstStyle/>
          <a:p>
            <a:pPr eaLnBrk="1" hangingPunct="1">
              <a:buFontTx/>
              <a:buChar char="•"/>
            </a:pPr>
            <a:r>
              <a:rPr lang="fr-FR" altLang="fr-FR" dirty="0"/>
              <a:t>Le Compte de résultat</a:t>
            </a:r>
          </a:p>
          <a:p>
            <a:pPr lvl="1" eaLnBrk="1" hangingPunct="1">
              <a:buFontTx/>
              <a:buChar char="•"/>
            </a:pPr>
            <a:r>
              <a:rPr lang="fr-FR" altLang="fr-FR" dirty="0"/>
              <a:t>Préambule</a:t>
            </a:r>
          </a:p>
          <a:p>
            <a:pPr lvl="1" eaLnBrk="1" hangingPunct="1">
              <a:buFontTx/>
              <a:buChar char="•"/>
            </a:pPr>
            <a:r>
              <a:rPr lang="fr-FR" altLang="fr-FR" dirty="0"/>
              <a:t>Compte de résultat</a:t>
            </a:r>
          </a:p>
          <a:p>
            <a:pPr lvl="1" eaLnBrk="1" hangingPunct="1">
              <a:buFontTx/>
              <a:buChar char="•"/>
            </a:pPr>
            <a:r>
              <a:rPr lang="fr-FR" altLang="fr-FR" dirty="0"/>
              <a:t>Commentaires sur le compte de résultat</a:t>
            </a:r>
          </a:p>
          <a:p>
            <a:pPr lvl="1" eaLnBrk="1" hangingPunct="1">
              <a:buFontTx/>
              <a:buChar char="•"/>
            </a:pPr>
            <a:r>
              <a:rPr lang="fr-FR" altLang="fr-FR" dirty="0"/>
              <a:t>Composition des charges</a:t>
            </a:r>
          </a:p>
          <a:p>
            <a:pPr eaLnBrk="1" hangingPunct="1">
              <a:spcBef>
                <a:spcPts val="900"/>
              </a:spcBef>
              <a:buFontTx/>
              <a:buChar char="•"/>
            </a:pPr>
            <a:r>
              <a:rPr lang="fr-FR" altLang="fr-FR" dirty="0"/>
              <a:t>Le Bilan</a:t>
            </a:r>
          </a:p>
          <a:p>
            <a:pPr lvl="1" eaLnBrk="1" hangingPunct="1">
              <a:buFontTx/>
              <a:buChar char="•"/>
            </a:pPr>
            <a:r>
              <a:rPr lang="fr-FR" altLang="fr-FR" dirty="0"/>
              <a:t>Bilan global</a:t>
            </a:r>
          </a:p>
          <a:p>
            <a:pPr lvl="1" eaLnBrk="1" hangingPunct="1">
              <a:buFontTx/>
              <a:buChar char="•"/>
            </a:pPr>
            <a:r>
              <a:rPr lang="fr-FR" altLang="fr-FR" dirty="0"/>
              <a:t>Commentaires sur le bilan</a:t>
            </a:r>
          </a:p>
          <a:p>
            <a:pPr lvl="1" eaLnBrk="1" hangingPunct="1">
              <a:buFontTx/>
              <a:buChar char="•"/>
            </a:pPr>
            <a:r>
              <a:rPr lang="fr-FR" altLang="fr-FR" dirty="0"/>
              <a:t>Bilan synthétique	</a:t>
            </a:r>
          </a:p>
          <a:p>
            <a:pPr eaLnBrk="1" hangingPunct="1">
              <a:spcBef>
                <a:spcPts val="900"/>
              </a:spcBef>
              <a:buFontTx/>
              <a:buChar char="•"/>
            </a:pPr>
            <a:r>
              <a:rPr lang="fr-FR" altLang="fr-FR" dirty="0"/>
              <a:t>Le Résultat et son affectation</a:t>
            </a:r>
          </a:p>
          <a:p>
            <a:pPr eaLnBrk="1" hangingPunct="1">
              <a:spcBef>
                <a:spcPts val="900"/>
              </a:spcBef>
              <a:buFontTx/>
              <a:buChar char="•"/>
            </a:pPr>
            <a:endParaRPr lang="fr-FR" altLang="fr-FR"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100"/>
                                  </p:stCondLst>
                                  <p:childTnLst>
                                    <p:set>
                                      <p:cBhvr>
                                        <p:cTn id="6" dur="1" fill="hold">
                                          <p:stCondLst>
                                            <p:cond delay="0"/>
                                          </p:stCondLst>
                                        </p:cTn>
                                        <p:tgtEl>
                                          <p:spTgt spid="361474"/>
                                        </p:tgtEl>
                                        <p:attrNameLst>
                                          <p:attrName>style.visibility</p:attrName>
                                        </p:attrNameLst>
                                      </p:cBhvr>
                                      <p:to>
                                        <p:strVal val="visible"/>
                                      </p:to>
                                    </p:set>
                                    <p:anim calcmode="lin" valueType="num">
                                      <p:cBhvr>
                                        <p:cTn id="7" dur="500" fill="hold"/>
                                        <p:tgtEl>
                                          <p:spTgt spid="361474"/>
                                        </p:tgtEl>
                                        <p:attrNameLst>
                                          <p:attrName>ppt_w</p:attrName>
                                        </p:attrNameLst>
                                      </p:cBhvr>
                                      <p:tavLst>
                                        <p:tav tm="0">
                                          <p:val>
                                            <p:fltVal val="0"/>
                                          </p:val>
                                        </p:tav>
                                        <p:tav tm="100000">
                                          <p:val>
                                            <p:strVal val="#ppt_w"/>
                                          </p:val>
                                        </p:tav>
                                      </p:tavLst>
                                    </p:anim>
                                    <p:anim calcmode="lin" valueType="num">
                                      <p:cBhvr>
                                        <p:cTn id="8" dur="500" fill="hold"/>
                                        <p:tgtEl>
                                          <p:spTgt spid="36147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600"/>
                            </p:stCondLst>
                            <p:childTnLst>
                              <p:par>
                                <p:cTn id="10" presetID="2" presetClass="entr" presetSubtype="3" fill="hold" grpId="0" nodeType="afterEffect">
                                  <p:stCondLst>
                                    <p:cond delay="600"/>
                                  </p:stCondLst>
                                  <p:iterate type="lt">
                                    <p:tmPct val="100000"/>
                                  </p:iterate>
                                  <p:childTnLst>
                                    <p:set>
                                      <p:cBhvr>
                                        <p:cTn id="11" dur="1" fill="hold">
                                          <p:stCondLst>
                                            <p:cond delay="0"/>
                                          </p:stCondLst>
                                        </p:cTn>
                                        <p:tgtEl>
                                          <p:spTgt spid="361475">
                                            <p:txEl>
                                              <p:pRg st="0" end="0"/>
                                            </p:txEl>
                                          </p:spTgt>
                                        </p:tgtEl>
                                        <p:attrNameLst>
                                          <p:attrName>style.visibility</p:attrName>
                                        </p:attrNameLst>
                                      </p:cBhvr>
                                      <p:to>
                                        <p:strVal val="visible"/>
                                      </p:to>
                                    </p:set>
                                    <p:anim calcmode="lin" valueType="num">
                                      <p:cBhvr additive="base">
                                        <p:cTn id="12" dur="75" fill="hold"/>
                                        <p:tgtEl>
                                          <p:spTgt spid="361475">
                                            <p:txEl>
                                              <p:pRg st="0" end="0"/>
                                            </p:txEl>
                                          </p:spTgt>
                                        </p:tgtEl>
                                        <p:attrNameLst>
                                          <p:attrName>ppt_x</p:attrName>
                                        </p:attrNameLst>
                                      </p:cBhvr>
                                      <p:tavLst>
                                        <p:tav tm="0">
                                          <p:val>
                                            <p:strVal val="1+#ppt_w/2"/>
                                          </p:val>
                                        </p:tav>
                                        <p:tav tm="100000">
                                          <p:val>
                                            <p:strVal val="#ppt_x"/>
                                          </p:val>
                                        </p:tav>
                                      </p:tavLst>
                                    </p:anim>
                                    <p:anim calcmode="lin" valueType="num">
                                      <p:cBhvr additive="base">
                                        <p:cTn id="13" dur="75" fill="hold"/>
                                        <p:tgtEl>
                                          <p:spTgt spid="361475">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100"/>
                                  </p:stCondLst>
                                  <p:iterate type="lt">
                                    <p:tmPct val="100000"/>
                                  </p:iterate>
                                  <p:childTnLst>
                                    <p:set>
                                      <p:cBhvr>
                                        <p:cTn id="15" dur="1" fill="hold">
                                          <p:stCondLst>
                                            <p:cond delay="0"/>
                                          </p:stCondLst>
                                        </p:cTn>
                                        <p:tgtEl>
                                          <p:spTgt spid="361475">
                                            <p:txEl>
                                              <p:pRg st="1" end="1"/>
                                            </p:txEl>
                                          </p:spTgt>
                                        </p:tgtEl>
                                        <p:attrNameLst>
                                          <p:attrName>style.visibility</p:attrName>
                                        </p:attrNameLst>
                                      </p:cBhvr>
                                      <p:to>
                                        <p:strVal val="visible"/>
                                      </p:to>
                                    </p:set>
                                    <p:anim calcmode="lin" valueType="num">
                                      <p:cBhvr additive="base">
                                        <p:cTn id="16" dur="75" fill="hold"/>
                                        <p:tgtEl>
                                          <p:spTgt spid="361475">
                                            <p:txEl>
                                              <p:pRg st="1" end="1"/>
                                            </p:txEl>
                                          </p:spTgt>
                                        </p:tgtEl>
                                        <p:attrNameLst>
                                          <p:attrName>ppt_x</p:attrName>
                                        </p:attrNameLst>
                                      </p:cBhvr>
                                      <p:tavLst>
                                        <p:tav tm="0">
                                          <p:val>
                                            <p:strVal val="1+#ppt_w/2"/>
                                          </p:val>
                                        </p:tav>
                                        <p:tav tm="100000">
                                          <p:val>
                                            <p:strVal val="#ppt_x"/>
                                          </p:val>
                                        </p:tav>
                                      </p:tavLst>
                                    </p:anim>
                                    <p:anim calcmode="lin" valueType="num">
                                      <p:cBhvr additive="base">
                                        <p:cTn id="17" dur="75" fill="hold"/>
                                        <p:tgtEl>
                                          <p:spTgt spid="361475">
                                            <p:txEl>
                                              <p:pRg st="1" end="1"/>
                                            </p:txEl>
                                          </p:spTgt>
                                        </p:tgtEl>
                                        <p:attrNameLst>
                                          <p:attrName>ppt_y</p:attrName>
                                        </p:attrNameLst>
                                      </p:cBhvr>
                                      <p:tavLst>
                                        <p:tav tm="0">
                                          <p:val>
                                            <p:strVal val="0-#ppt_h/2"/>
                                          </p:val>
                                        </p:tav>
                                        <p:tav tm="100000">
                                          <p:val>
                                            <p:strVal val="#ppt_y"/>
                                          </p:val>
                                        </p:tav>
                                      </p:tavLst>
                                    </p:anim>
                                  </p:childTnLst>
                                </p:cTn>
                              </p:par>
                              <p:par>
                                <p:cTn id="18" presetID="2" presetClass="entr" presetSubtype="3" fill="hold" grpId="0" nodeType="withEffect">
                                  <p:stCondLst>
                                    <p:cond delay="100"/>
                                  </p:stCondLst>
                                  <p:iterate type="lt">
                                    <p:tmPct val="100000"/>
                                  </p:iterate>
                                  <p:childTnLst>
                                    <p:set>
                                      <p:cBhvr>
                                        <p:cTn id="19" dur="1" fill="hold">
                                          <p:stCondLst>
                                            <p:cond delay="0"/>
                                          </p:stCondLst>
                                        </p:cTn>
                                        <p:tgtEl>
                                          <p:spTgt spid="361475">
                                            <p:txEl>
                                              <p:pRg st="2" end="2"/>
                                            </p:txEl>
                                          </p:spTgt>
                                        </p:tgtEl>
                                        <p:attrNameLst>
                                          <p:attrName>style.visibility</p:attrName>
                                        </p:attrNameLst>
                                      </p:cBhvr>
                                      <p:to>
                                        <p:strVal val="visible"/>
                                      </p:to>
                                    </p:set>
                                    <p:anim calcmode="lin" valueType="num">
                                      <p:cBhvr additive="base">
                                        <p:cTn id="20" dur="75" fill="hold"/>
                                        <p:tgtEl>
                                          <p:spTgt spid="361475">
                                            <p:txEl>
                                              <p:pRg st="2" end="2"/>
                                            </p:txEl>
                                          </p:spTgt>
                                        </p:tgtEl>
                                        <p:attrNameLst>
                                          <p:attrName>ppt_x</p:attrName>
                                        </p:attrNameLst>
                                      </p:cBhvr>
                                      <p:tavLst>
                                        <p:tav tm="0">
                                          <p:val>
                                            <p:strVal val="1+#ppt_w/2"/>
                                          </p:val>
                                        </p:tav>
                                        <p:tav tm="100000">
                                          <p:val>
                                            <p:strVal val="#ppt_x"/>
                                          </p:val>
                                        </p:tav>
                                      </p:tavLst>
                                    </p:anim>
                                    <p:anim calcmode="lin" valueType="num">
                                      <p:cBhvr additive="base">
                                        <p:cTn id="21" dur="75" fill="hold"/>
                                        <p:tgtEl>
                                          <p:spTgt spid="361475">
                                            <p:txEl>
                                              <p:pRg st="2" end="2"/>
                                            </p:txEl>
                                          </p:spTgt>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100"/>
                                  </p:stCondLst>
                                  <p:iterate type="lt">
                                    <p:tmPct val="100000"/>
                                  </p:iterate>
                                  <p:childTnLst>
                                    <p:set>
                                      <p:cBhvr>
                                        <p:cTn id="23" dur="1" fill="hold">
                                          <p:stCondLst>
                                            <p:cond delay="0"/>
                                          </p:stCondLst>
                                        </p:cTn>
                                        <p:tgtEl>
                                          <p:spTgt spid="361475">
                                            <p:txEl>
                                              <p:pRg st="3" end="3"/>
                                            </p:txEl>
                                          </p:spTgt>
                                        </p:tgtEl>
                                        <p:attrNameLst>
                                          <p:attrName>style.visibility</p:attrName>
                                        </p:attrNameLst>
                                      </p:cBhvr>
                                      <p:to>
                                        <p:strVal val="visible"/>
                                      </p:to>
                                    </p:set>
                                    <p:anim calcmode="lin" valueType="num">
                                      <p:cBhvr additive="base">
                                        <p:cTn id="24" dur="75" fill="hold"/>
                                        <p:tgtEl>
                                          <p:spTgt spid="361475">
                                            <p:txEl>
                                              <p:pRg st="3" end="3"/>
                                            </p:txEl>
                                          </p:spTgt>
                                        </p:tgtEl>
                                        <p:attrNameLst>
                                          <p:attrName>ppt_x</p:attrName>
                                        </p:attrNameLst>
                                      </p:cBhvr>
                                      <p:tavLst>
                                        <p:tav tm="0">
                                          <p:val>
                                            <p:strVal val="1+#ppt_w/2"/>
                                          </p:val>
                                        </p:tav>
                                        <p:tav tm="100000">
                                          <p:val>
                                            <p:strVal val="#ppt_x"/>
                                          </p:val>
                                        </p:tav>
                                      </p:tavLst>
                                    </p:anim>
                                    <p:anim calcmode="lin" valueType="num">
                                      <p:cBhvr additive="base">
                                        <p:cTn id="25" dur="75" fill="hold"/>
                                        <p:tgtEl>
                                          <p:spTgt spid="361475">
                                            <p:txEl>
                                              <p:pRg st="3" end="3"/>
                                            </p:txEl>
                                          </p:spTgt>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100"/>
                                  </p:stCondLst>
                                  <p:iterate type="lt">
                                    <p:tmPct val="100000"/>
                                  </p:iterate>
                                  <p:childTnLst>
                                    <p:set>
                                      <p:cBhvr>
                                        <p:cTn id="27" dur="1" fill="hold">
                                          <p:stCondLst>
                                            <p:cond delay="0"/>
                                          </p:stCondLst>
                                        </p:cTn>
                                        <p:tgtEl>
                                          <p:spTgt spid="361475">
                                            <p:txEl>
                                              <p:pRg st="4" end="4"/>
                                            </p:txEl>
                                          </p:spTgt>
                                        </p:tgtEl>
                                        <p:attrNameLst>
                                          <p:attrName>style.visibility</p:attrName>
                                        </p:attrNameLst>
                                      </p:cBhvr>
                                      <p:to>
                                        <p:strVal val="visible"/>
                                      </p:to>
                                    </p:set>
                                    <p:anim calcmode="lin" valueType="num">
                                      <p:cBhvr additive="base">
                                        <p:cTn id="28" dur="75" fill="hold"/>
                                        <p:tgtEl>
                                          <p:spTgt spid="361475">
                                            <p:txEl>
                                              <p:pRg st="4" end="4"/>
                                            </p:txEl>
                                          </p:spTgt>
                                        </p:tgtEl>
                                        <p:attrNameLst>
                                          <p:attrName>ppt_x</p:attrName>
                                        </p:attrNameLst>
                                      </p:cBhvr>
                                      <p:tavLst>
                                        <p:tav tm="0">
                                          <p:val>
                                            <p:strVal val="1+#ppt_w/2"/>
                                          </p:val>
                                        </p:tav>
                                        <p:tav tm="100000">
                                          <p:val>
                                            <p:strVal val="#ppt_x"/>
                                          </p:val>
                                        </p:tav>
                                      </p:tavLst>
                                    </p:anim>
                                    <p:anim calcmode="lin" valueType="num">
                                      <p:cBhvr additive="base">
                                        <p:cTn id="29" dur="75" fill="hold"/>
                                        <p:tgtEl>
                                          <p:spTgt spid="361475">
                                            <p:txEl>
                                              <p:pRg st="4" end="4"/>
                                            </p:txEl>
                                          </p:spTgt>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3175"/>
                            </p:stCondLst>
                            <p:childTnLst>
                              <p:par>
                                <p:cTn id="31" presetID="2" presetClass="entr" presetSubtype="3" fill="hold" grpId="0" nodeType="afterEffect">
                                  <p:stCondLst>
                                    <p:cond delay="100"/>
                                  </p:stCondLst>
                                  <p:iterate type="lt">
                                    <p:tmPct val="100000"/>
                                  </p:iterate>
                                  <p:childTnLst>
                                    <p:set>
                                      <p:cBhvr>
                                        <p:cTn id="32" dur="1" fill="hold">
                                          <p:stCondLst>
                                            <p:cond delay="0"/>
                                          </p:stCondLst>
                                        </p:cTn>
                                        <p:tgtEl>
                                          <p:spTgt spid="361475">
                                            <p:txEl>
                                              <p:pRg st="5" end="5"/>
                                            </p:txEl>
                                          </p:spTgt>
                                        </p:tgtEl>
                                        <p:attrNameLst>
                                          <p:attrName>style.visibility</p:attrName>
                                        </p:attrNameLst>
                                      </p:cBhvr>
                                      <p:to>
                                        <p:strVal val="visible"/>
                                      </p:to>
                                    </p:set>
                                    <p:anim calcmode="lin" valueType="num">
                                      <p:cBhvr additive="base">
                                        <p:cTn id="33" dur="75" fill="hold"/>
                                        <p:tgtEl>
                                          <p:spTgt spid="361475">
                                            <p:txEl>
                                              <p:pRg st="5" end="5"/>
                                            </p:txEl>
                                          </p:spTgt>
                                        </p:tgtEl>
                                        <p:attrNameLst>
                                          <p:attrName>ppt_x</p:attrName>
                                        </p:attrNameLst>
                                      </p:cBhvr>
                                      <p:tavLst>
                                        <p:tav tm="0">
                                          <p:val>
                                            <p:strVal val="1+#ppt_w/2"/>
                                          </p:val>
                                        </p:tav>
                                        <p:tav tm="100000">
                                          <p:val>
                                            <p:strVal val="#ppt_x"/>
                                          </p:val>
                                        </p:tav>
                                      </p:tavLst>
                                    </p:anim>
                                    <p:anim calcmode="lin" valueType="num">
                                      <p:cBhvr additive="base">
                                        <p:cTn id="34" dur="75" fill="hold"/>
                                        <p:tgtEl>
                                          <p:spTgt spid="361475">
                                            <p:txEl>
                                              <p:pRg st="5" end="5"/>
                                            </p:txEl>
                                          </p:spTgt>
                                        </p:tgtEl>
                                        <p:attrNameLst>
                                          <p:attrName>ppt_y</p:attrName>
                                        </p:attrNameLst>
                                      </p:cBhvr>
                                      <p:tavLst>
                                        <p:tav tm="0">
                                          <p:val>
                                            <p:strVal val="0-#ppt_h/2"/>
                                          </p:val>
                                        </p:tav>
                                        <p:tav tm="100000">
                                          <p:val>
                                            <p:strVal val="#ppt_y"/>
                                          </p:val>
                                        </p:tav>
                                      </p:tavLst>
                                    </p:anim>
                                  </p:childTnLst>
                                </p:cTn>
                              </p:par>
                              <p:par>
                                <p:cTn id="35" presetID="2" presetClass="entr" presetSubtype="3" fill="hold" grpId="0" nodeType="withEffect">
                                  <p:stCondLst>
                                    <p:cond delay="100"/>
                                  </p:stCondLst>
                                  <p:iterate type="lt">
                                    <p:tmPct val="100000"/>
                                  </p:iterate>
                                  <p:childTnLst>
                                    <p:set>
                                      <p:cBhvr>
                                        <p:cTn id="36" dur="1" fill="hold">
                                          <p:stCondLst>
                                            <p:cond delay="0"/>
                                          </p:stCondLst>
                                        </p:cTn>
                                        <p:tgtEl>
                                          <p:spTgt spid="361475">
                                            <p:txEl>
                                              <p:pRg st="6" end="6"/>
                                            </p:txEl>
                                          </p:spTgt>
                                        </p:tgtEl>
                                        <p:attrNameLst>
                                          <p:attrName>style.visibility</p:attrName>
                                        </p:attrNameLst>
                                      </p:cBhvr>
                                      <p:to>
                                        <p:strVal val="visible"/>
                                      </p:to>
                                    </p:set>
                                    <p:anim calcmode="lin" valueType="num">
                                      <p:cBhvr additive="base">
                                        <p:cTn id="37" dur="75" fill="hold"/>
                                        <p:tgtEl>
                                          <p:spTgt spid="361475">
                                            <p:txEl>
                                              <p:pRg st="6" end="6"/>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361475">
                                            <p:txEl>
                                              <p:pRg st="6" end="6"/>
                                            </p:txEl>
                                          </p:spTgt>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100"/>
                                  </p:stCondLst>
                                  <p:iterate type="lt">
                                    <p:tmPct val="100000"/>
                                  </p:iterate>
                                  <p:childTnLst>
                                    <p:set>
                                      <p:cBhvr>
                                        <p:cTn id="40" dur="1" fill="hold">
                                          <p:stCondLst>
                                            <p:cond delay="0"/>
                                          </p:stCondLst>
                                        </p:cTn>
                                        <p:tgtEl>
                                          <p:spTgt spid="361475">
                                            <p:txEl>
                                              <p:pRg st="7" end="7"/>
                                            </p:txEl>
                                          </p:spTgt>
                                        </p:tgtEl>
                                        <p:attrNameLst>
                                          <p:attrName>style.visibility</p:attrName>
                                        </p:attrNameLst>
                                      </p:cBhvr>
                                      <p:to>
                                        <p:strVal val="visible"/>
                                      </p:to>
                                    </p:set>
                                    <p:anim calcmode="lin" valueType="num">
                                      <p:cBhvr additive="base">
                                        <p:cTn id="41" dur="75" fill="hold"/>
                                        <p:tgtEl>
                                          <p:spTgt spid="361475">
                                            <p:txEl>
                                              <p:pRg st="7" end="7"/>
                                            </p:txEl>
                                          </p:spTgt>
                                        </p:tgtEl>
                                        <p:attrNameLst>
                                          <p:attrName>ppt_x</p:attrName>
                                        </p:attrNameLst>
                                      </p:cBhvr>
                                      <p:tavLst>
                                        <p:tav tm="0">
                                          <p:val>
                                            <p:strVal val="1+#ppt_w/2"/>
                                          </p:val>
                                        </p:tav>
                                        <p:tav tm="100000">
                                          <p:val>
                                            <p:strVal val="#ppt_x"/>
                                          </p:val>
                                        </p:tav>
                                      </p:tavLst>
                                    </p:anim>
                                    <p:anim calcmode="lin" valueType="num">
                                      <p:cBhvr additive="base">
                                        <p:cTn id="42" dur="75" fill="hold"/>
                                        <p:tgtEl>
                                          <p:spTgt spid="361475">
                                            <p:txEl>
                                              <p:pRg st="7" end="7"/>
                                            </p:txEl>
                                          </p:spTgt>
                                        </p:tgtEl>
                                        <p:attrNameLst>
                                          <p:attrName>ppt_y</p:attrName>
                                        </p:attrNameLst>
                                      </p:cBhvr>
                                      <p:tavLst>
                                        <p:tav tm="0">
                                          <p:val>
                                            <p:strVal val="0-#ppt_h/2"/>
                                          </p:val>
                                        </p:tav>
                                        <p:tav tm="100000">
                                          <p:val>
                                            <p:strVal val="#ppt_y"/>
                                          </p:val>
                                        </p:tav>
                                      </p:tavLst>
                                    </p:anim>
                                  </p:childTnLst>
                                </p:cTn>
                              </p:par>
                              <p:par>
                                <p:cTn id="43" presetID="2" presetClass="entr" presetSubtype="3" fill="hold" grpId="0" nodeType="withEffect">
                                  <p:stCondLst>
                                    <p:cond delay="100"/>
                                  </p:stCondLst>
                                  <p:iterate type="lt">
                                    <p:tmPct val="100000"/>
                                  </p:iterate>
                                  <p:childTnLst>
                                    <p:set>
                                      <p:cBhvr>
                                        <p:cTn id="44" dur="1" fill="hold">
                                          <p:stCondLst>
                                            <p:cond delay="0"/>
                                          </p:stCondLst>
                                        </p:cTn>
                                        <p:tgtEl>
                                          <p:spTgt spid="361475">
                                            <p:txEl>
                                              <p:pRg st="8" end="8"/>
                                            </p:txEl>
                                          </p:spTgt>
                                        </p:tgtEl>
                                        <p:attrNameLst>
                                          <p:attrName>style.visibility</p:attrName>
                                        </p:attrNameLst>
                                      </p:cBhvr>
                                      <p:to>
                                        <p:strVal val="visible"/>
                                      </p:to>
                                    </p:set>
                                    <p:anim calcmode="lin" valueType="num">
                                      <p:cBhvr additive="base">
                                        <p:cTn id="45" dur="75" fill="hold"/>
                                        <p:tgtEl>
                                          <p:spTgt spid="361475">
                                            <p:txEl>
                                              <p:pRg st="8" end="8"/>
                                            </p:txEl>
                                          </p:spTgt>
                                        </p:tgtEl>
                                        <p:attrNameLst>
                                          <p:attrName>ppt_x</p:attrName>
                                        </p:attrNameLst>
                                      </p:cBhvr>
                                      <p:tavLst>
                                        <p:tav tm="0">
                                          <p:val>
                                            <p:strVal val="1+#ppt_w/2"/>
                                          </p:val>
                                        </p:tav>
                                        <p:tav tm="100000">
                                          <p:val>
                                            <p:strVal val="#ppt_x"/>
                                          </p:val>
                                        </p:tav>
                                      </p:tavLst>
                                    </p:anim>
                                    <p:anim calcmode="lin" valueType="num">
                                      <p:cBhvr additive="base">
                                        <p:cTn id="46" dur="75" fill="hold"/>
                                        <p:tgtEl>
                                          <p:spTgt spid="361475">
                                            <p:txEl>
                                              <p:pRg st="8" end="8"/>
                                            </p:txEl>
                                          </p:spTgt>
                                        </p:tgtEl>
                                        <p:attrNameLst>
                                          <p:attrName>ppt_y</p:attrName>
                                        </p:attrNameLst>
                                      </p:cBhvr>
                                      <p:tavLst>
                                        <p:tav tm="0">
                                          <p:val>
                                            <p:strVal val="0-#ppt_h/2"/>
                                          </p:val>
                                        </p:tav>
                                        <p:tav tm="100000">
                                          <p:val>
                                            <p:strVal val="#ppt_y"/>
                                          </p:val>
                                        </p:tav>
                                      </p:tavLst>
                                    </p:anim>
                                  </p:childTnLst>
                                </p:cTn>
                              </p:par>
                            </p:childTnLst>
                          </p:cTn>
                        </p:par>
                        <p:par>
                          <p:cTn id="47" fill="hold" nodeType="afterGroup">
                            <p:stCondLst>
                              <p:cond delay="4925"/>
                            </p:stCondLst>
                            <p:childTnLst>
                              <p:par>
                                <p:cTn id="48" presetID="2" presetClass="entr" presetSubtype="3" fill="hold" grpId="0" nodeType="afterEffect">
                                  <p:stCondLst>
                                    <p:cond delay="100"/>
                                  </p:stCondLst>
                                  <p:iterate type="lt">
                                    <p:tmPct val="100000"/>
                                  </p:iterate>
                                  <p:childTnLst>
                                    <p:set>
                                      <p:cBhvr>
                                        <p:cTn id="49" dur="1" fill="hold">
                                          <p:stCondLst>
                                            <p:cond delay="0"/>
                                          </p:stCondLst>
                                        </p:cTn>
                                        <p:tgtEl>
                                          <p:spTgt spid="361475">
                                            <p:txEl>
                                              <p:pRg st="9" end="9"/>
                                            </p:txEl>
                                          </p:spTgt>
                                        </p:tgtEl>
                                        <p:attrNameLst>
                                          <p:attrName>style.visibility</p:attrName>
                                        </p:attrNameLst>
                                      </p:cBhvr>
                                      <p:to>
                                        <p:strVal val="visible"/>
                                      </p:to>
                                    </p:set>
                                    <p:anim calcmode="lin" valueType="num">
                                      <p:cBhvr additive="base">
                                        <p:cTn id="50" dur="75" fill="hold"/>
                                        <p:tgtEl>
                                          <p:spTgt spid="361475">
                                            <p:txEl>
                                              <p:pRg st="9" end="9"/>
                                            </p:txEl>
                                          </p:spTgt>
                                        </p:tgtEl>
                                        <p:attrNameLst>
                                          <p:attrName>ppt_x</p:attrName>
                                        </p:attrNameLst>
                                      </p:cBhvr>
                                      <p:tavLst>
                                        <p:tav tm="0">
                                          <p:val>
                                            <p:strVal val="1+#ppt_w/2"/>
                                          </p:val>
                                        </p:tav>
                                        <p:tav tm="100000">
                                          <p:val>
                                            <p:strVal val="#ppt_x"/>
                                          </p:val>
                                        </p:tav>
                                      </p:tavLst>
                                    </p:anim>
                                    <p:anim calcmode="lin" valueType="num">
                                      <p:cBhvr additive="base">
                                        <p:cTn id="51" dur="75" fill="hold"/>
                                        <p:tgtEl>
                                          <p:spTgt spid="361475">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autoUpdateAnimBg="0"/>
      <p:bldP spid="361475" grpId="0" build="p" autoUpdateAnimBg="0" advAuto="100"/>
    </p:bld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2696</TotalTime>
  <Words>1171</Words>
  <Application>Microsoft Office PowerPoint</Application>
  <PresentationFormat>Affichage à l'écran (4:3)</PresentationFormat>
  <Paragraphs>164</Paragraphs>
  <Slides>27</Slides>
  <Notes>16</Notes>
  <HiddenSlides>2</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27</vt:i4>
      </vt:variant>
    </vt:vector>
  </HeadingPairs>
  <TitlesOfParts>
    <vt:vector size="30" baseType="lpstr">
      <vt:lpstr>Sillage</vt:lpstr>
      <vt:lpstr>Feuille de calcul</vt:lpstr>
      <vt:lpstr>Acrobat Document</vt:lpstr>
      <vt:lpstr>ASSEMBLEE GENERALE 2020</vt:lpstr>
      <vt:lpstr>PRESENTS:</vt:lpstr>
      <vt:lpstr>Présentation PowerPoint</vt:lpstr>
      <vt:lpstr>Commentaires sur le bilan</vt:lpstr>
      <vt:lpstr>Proposition d’affectation du résultat</vt:lpstr>
      <vt:lpstr>Présentation PowerPoint</vt:lpstr>
      <vt:lpstr>Présentation PowerPoint</vt:lpstr>
      <vt:lpstr> Association Courte Echelle  </vt:lpstr>
      <vt:lpstr>SOMMAIRE</vt:lpstr>
      <vt:lpstr> LE COMPTE   DE RESULTAT</vt:lpstr>
      <vt:lpstr>Préambule sur le compte de résultat </vt:lpstr>
      <vt:lpstr>Le Compte de résultat </vt:lpstr>
      <vt:lpstr>Commentaires sur le compte de résultat </vt:lpstr>
      <vt:lpstr>Le Compte de résultat </vt:lpstr>
      <vt:lpstr>LE BILAN</vt:lpstr>
      <vt:lpstr>Bilan</vt:lpstr>
      <vt:lpstr>Commentaires sur le bilan</vt:lpstr>
      <vt:lpstr>Bilan synthétique</vt:lpstr>
      <vt:lpstr> LE RÉSULTAT  SON AFFECTATION</vt:lpstr>
      <vt:lpstr>Proposition d’affectation du résultat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ASSEMBLEE GENERALE 2016</dc:title>
  <dc:creator>Utilisateur</dc:creator>
  <cp:lastModifiedBy>Utilisateur</cp:lastModifiedBy>
  <cp:revision>131</cp:revision>
  <cp:lastPrinted>2019-03-19T14:10:10Z</cp:lastPrinted>
  <dcterms:created xsi:type="dcterms:W3CDTF">2017-04-17T14:36:44Z</dcterms:created>
  <dcterms:modified xsi:type="dcterms:W3CDTF">2020-10-07T12:07:05Z</dcterms:modified>
</cp:coreProperties>
</file>